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3" r:id="rId8"/>
    <p:sldId id="264" r:id="rId9"/>
    <p:sldId id="266" r:id="rId10"/>
    <p:sldId id="265" r:id="rId11"/>
    <p:sldId id="267" r:id="rId12"/>
    <p:sldId id="262" r:id="rId13"/>
    <p:sldId id="268" r:id="rId14"/>
    <p:sldId id="269" r:id="rId15"/>
    <p:sldId id="270"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EC8E8E-D575-48CC-AABD-F659715E8DA5}" type="datetimeFigureOut">
              <a:rPr lang="ru-RU" smtClean="0"/>
              <a:t>04.10.2014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4EC465-EE07-45D9-8FC6-0D8500B9D574}" type="slidenum">
              <a:rPr lang="ru-RU" smtClean="0"/>
              <a:t>‹#›</a:t>
            </a:fld>
            <a:endParaRPr lang="ru-RU"/>
          </a:p>
        </p:txBody>
      </p:sp>
    </p:spTree>
    <p:extLst>
      <p:ext uri="{BB962C8B-B14F-4D97-AF65-F5344CB8AC3E}">
        <p14:creationId xmlns:p14="http://schemas.microsoft.com/office/powerpoint/2010/main" val="3469688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74EC465-EE07-45D9-8FC6-0D8500B9D574}" type="slidenum">
              <a:rPr lang="ru-RU" smtClean="0"/>
              <a:t>1</a:t>
            </a:fld>
            <a:endParaRPr lang="ru-RU"/>
          </a:p>
        </p:txBody>
      </p:sp>
    </p:spTree>
    <p:extLst>
      <p:ext uri="{BB962C8B-B14F-4D97-AF65-F5344CB8AC3E}">
        <p14:creationId xmlns:p14="http://schemas.microsoft.com/office/powerpoint/2010/main" val="1187313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BE7279C-C81C-45CC-A65E-2208F6CCE0A4}" type="datetimeFigureOut">
              <a:rPr lang="ru-RU" smtClean="0"/>
              <a:t>04.10.2014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E56776A-C54F-4E42-B798-280F31377064}"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BE7279C-C81C-45CC-A65E-2208F6CCE0A4}" type="datetimeFigureOut">
              <a:rPr lang="ru-RU" smtClean="0"/>
              <a:t>04.10.2014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E56776A-C54F-4E42-B798-280F31377064}"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BE7279C-C81C-45CC-A65E-2208F6CCE0A4}" type="datetimeFigureOut">
              <a:rPr lang="ru-RU" smtClean="0"/>
              <a:t>04.10.2014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E56776A-C54F-4E42-B798-280F31377064}"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BE7279C-C81C-45CC-A65E-2208F6CCE0A4}" type="datetimeFigureOut">
              <a:rPr lang="ru-RU" smtClean="0"/>
              <a:t>04.10.2014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E56776A-C54F-4E42-B798-280F31377064}"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BE7279C-C81C-45CC-A65E-2208F6CCE0A4}" type="datetimeFigureOut">
              <a:rPr lang="ru-RU" smtClean="0"/>
              <a:t>04.10.2014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E56776A-C54F-4E42-B798-280F31377064}"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BE7279C-C81C-45CC-A65E-2208F6CCE0A4}" type="datetimeFigureOut">
              <a:rPr lang="ru-RU" smtClean="0"/>
              <a:t>04.10.2014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E56776A-C54F-4E42-B798-280F31377064}"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BE7279C-C81C-45CC-A65E-2208F6CCE0A4}" type="datetimeFigureOut">
              <a:rPr lang="ru-RU" smtClean="0"/>
              <a:t>04.10.2014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E56776A-C54F-4E42-B798-280F31377064}"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BE7279C-C81C-45CC-A65E-2208F6CCE0A4}" type="datetimeFigureOut">
              <a:rPr lang="ru-RU" smtClean="0"/>
              <a:t>04.10.2014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E56776A-C54F-4E42-B798-280F31377064}"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BE7279C-C81C-45CC-A65E-2208F6CCE0A4}" type="datetimeFigureOut">
              <a:rPr lang="ru-RU" smtClean="0"/>
              <a:t>04.10.2014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E56776A-C54F-4E42-B798-280F31377064}"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BE7279C-C81C-45CC-A65E-2208F6CCE0A4}" type="datetimeFigureOut">
              <a:rPr lang="ru-RU" smtClean="0"/>
              <a:t>04.10.2014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E56776A-C54F-4E42-B798-280F31377064}"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BE7279C-C81C-45CC-A65E-2208F6CCE0A4}" type="datetimeFigureOut">
              <a:rPr lang="ru-RU" smtClean="0"/>
              <a:t>04.10.2014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E56776A-C54F-4E42-B798-280F31377064}"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E7279C-C81C-45CC-A65E-2208F6CCE0A4}" type="datetimeFigureOut">
              <a:rPr lang="ru-RU" smtClean="0"/>
              <a:t>04.10.2014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56776A-C54F-4E42-B798-280F31377064}"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ru.wikipedia.org/wiki/1999" TargetMode="External"/><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hyperlink" Target="https://ru.wikipedia.org/wiki/IEC" TargetMode="External"/><Relationship Id="rId5" Type="http://schemas.openxmlformats.org/officeDocument/2006/relationships/hyperlink" Target="https://ru.wikipedia.org/wiki/ISO" TargetMode="External"/><Relationship Id="rId4" Type="http://schemas.openxmlformats.org/officeDocument/2006/relationships/hyperlink" Target="https://ru.wikipedia.org/wiki/2001"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ru.wikipedia.org/wiki/%D0%A0%D0%B0%D0%B7%D1%80%D0%B0%D0%B1%D0%BE%D1%82%D0%BA%D0%B0_%D1%83%D0%BF%D1%80%D0%B0%D0%B2%D0%BB%D1%8F%D0%B5%D0%BC%D0%B0%D1%8F_%D0%BC%D0%BE%D0%B4%D0%B5%D0%BB%D1%8F%D0%BC%D0%B8" TargetMode="External"/><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hyperlink" Target="https://ru.wikipedia.org/wiki/IEC" TargetMode="External"/><Relationship Id="rId4" Type="http://schemas.openxmlformats.org/officeDocument/2006/relationships/hyperlink" Target="https://ru.wikipedia.org/wiki/ISO"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hyperlink" Target="https://ru.wikipedia.org/wiki/%D0%90%D0%BD%D0%B3%D0%BB%D0%B8%D0%B9%D1%81%D0%BA%D0%B8%D0%B9_%D1%8F%D0%B7%D1%8B%D0%BA" TargetMode="External"/><Relationship Id="rId3" Type="http://schemas.openxmlformats.org/officeDocument/2006/relationships/hyperlink" Target="https://ru.wikipedia.org/wiki/Rational_Software" TargetMode="External"/><Relationship Id="rId7" Type="http://schemas.openxmlformats.org/officeDocument/2006/relationships/hyperlink" Target="https://ru.wikipedia.org/wiki/1995_%D0%B3%D0%BE%D0%B4" TargetMode="External"/><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hyperlink" Target="https://ru.wikipedia.org/w/index.php?title=Object-Modeling_Technique&amp;action=edit&amp;redlink=1" TargetMode="External"/><Relationship Id="rId5" Type="http://schemas.openxmlformats.org/officeDocument/2006/relationships/hyperlink" Target="https://ru.wikipedia.org/wiki/%D0%A0%D0%B0%D0%BC%D0%B1%D0%BE,_%D0%94%D0%B6%D0%B5%D0%B9%D0%BC%D1%81" TargetMode="External"/><Relationship Id="rId4" Type="http://schemas.openxmlformats.org/officeDocument/2006/relationships/hyperlink" Target="https://ru.wikipedia.org/wiki/%D0%91%D1%83%D1%87,_%D0%93%D1%80%D0%B0%D0%B4%D0%B8" TargetMode="External"/><Relationship Id="rId9" Type="http://schemas.openxmlformats.org/officeDocument/2006/relationships/hyperlink" Target="https://ru.wikipedia.org/wiki/%D0%AF%D0%BA%D0%BE%D0%B1%D1%81%D0%BE%D0%BD,_%D0%98%D0%B2%D0%B0%D1%80"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ru.wikipedia.org/wiki/Object_Management_Group" TargetMode="External"/><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hyperlink" Target="https://ru.wikipedia.org/wiki/1996_%D0%B3%D0%BE%D0%B4"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hyperlink" Target="https://ru.wikipedia.org/wiki/Oracle" TargetMode="External"/><Relationship Id="rId3" Type="http://schemas.openxmlformats.org/officeDocument/2006/relationships/hyperlink" Target="https://ru.wikipedia.org/wiki/UML_Partners" TargetMode="External"/><Relationship Id="rId7" Type="http://schemas.openxmlformats.org/officeDocument/2006/relationships/hyperlink" Target="https://ru.wikipedia.org/wiki/Microsoft" TargetMode="External"/><Relationship Id="rId12" Type="http://schemas.openxmlformats.org/officeDocument/2006/relationships/hyperlink" Target="https://ru.wikipedia.org/wiki/1997_%D0%B3%D0%BE%D0%B4" TargetMode="External"/><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hyperlink" Target="https://ru.wikipedia.org/wiki/IBM" TargetMode="External"/><Relationship Id="rId11" Type="http://schemas.openxmlformats.org/officeDocument/2006/relationships/hyperlink" Target="https://ru.wikipedia.org/wiki/Unisys" TargetMode="External"/><Relationship Id="rId5" Type="http://schemas.openxmlformats.org/officeDocument/2006/relationships/hyperlink" Target="https://ru.wikipedia.org/wiki/Hewlett-Packard" TargetMode="External"/><Relationship Id="rId10" Type="http://schemas.openxmlformats.org/officeDocument/2006/relationships/hyperlink" Target="https://ru.wikipedia.org/wiki/Texas_Instruments" TargetMode="External"/><Relationship Id="rId4" Type="http://schemas.openxmlformats.org/officeDocument/2006/relationships/hyperlink" Target="https://ru.wikipedia.org/wiki/Digital_Equipment_Corporation" TargetMode="External"/><Relationship Id="rId9" Type="http://schemas.openxmlformats.org/officeDocument/2006/relationships/hyperlink" Target="https://ru.wikipedia.org/wiki/Rational_Softwa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history/m/02.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5" name="Заголовок 4"/>
          <p:cNvSpPr>
            <a:spLocks noGrp="1"/>
          </p:cNvSpPr>
          <p:nvPr>
            <p:ph type="title"/>
          </p:nvPr>
        </p:nvSpPr>
        <p:spPr>
          <a:xfrm>
            <a:off x="457200" y="332656"/>
            <a:ext cx="8229600" cy="3888432"/>
          </a:xfrm>
        </p:spPr>
        <p:txBody>
          <a:bodyPr>
            <a:normAutofit fontScale="90000"/>
          </a:bodyPr>
          <a:lstStyle/>
          <a:p>
            <a:r>
              <a:rPr lang="kk-KZ" b="1" i="1" dirty="0" smtClean="0">
                <a:latin typeface="Times New Roman" pitchFamily="18" charset="0"/>
                <a:cs typeface="Times New Roman" pitchFamily="18" charset="0"/>
              </a:rPr>
              <a:t/>
            </a:r>
            <a:br>
              <a:rPr lang="kk-KZ" b="1" i="1" dirty="0" smtClean="0">
                <a:latin typeface="Times New Roman" pitchFamily="18" charset="0"/>
                <a:cs typeface="Times New Roman" pitchFamily="18" charset="0"/>
              </a:rPr>
            </a:br>
            <a:r>
              <a:rPr lang="kk-KZ" b="1" i="1" dirty="0">
                <a:latin typeface="Times New Roman" pitchFamily="18" charset="0"/>
                <a:cs typeface="Times New Roman" pitchFamily="18" charset="0"/>
              </a:rPr>
              <a:t/>
            </a:r>
            <a:br>
              <a:rPr lang="kk-KZ" b="1" i="1" dirty="0">
                <a:latin typeface="Times New Roman" pitchFamily="18" charset="0"/>
                <a:cs typeface="Times New Roman" pitchFamily="18" charset="0"/>
              </a:rPr>
            </a:br>
            <a:r>
              <a:rPr lang="kk-KZ" b="1" i="1" dirty="0" smtClean="0">
                <a:latin typeface="Times New Roman" pitchFamily="18" charset="0"/>
                <a:cs typeface="Times New Roman" pitchFamily="18" charset="0"/>
              </a:rPr>
              <a:t/>
            </a:r>
            <a:br>
              <a:rPr lang="kk-KZ" b="1" i="1" dirty="0" smtClean="0">
                <a:latin typeface="Times New Roman" pitchFamily="18" charset="0"/>
                <a:cs typeface="Times New Roman" pitchFamily="18" charset="0"/>
              </a:rPr>
            </a:br>
            <a:r>
              <a:rPr lang="kk-KZ" b="1" i="1" dirty="0">
                <a:latin typeface="Times New Roman" pitchFamily="18" charset="0"/>
                <a:cs typeface="Times New Roman" pitchFamily="18" charset="0"/>
              </a:rPr>
              <a:t/>
            </a:r>
            <a:br>
              <a:rPr lang="kk-KZ" b="1" i="1" dirty="0">
                <a:latin typeface="Times New Roman" pitchFamily="18" charset="0"/>
                <a:cs typeface="Times New Roman" pitchFamily="18" charset="0"/>
              </a:rPr>
            </a:br>
            <a:r>
              <a:rPr lang="kk-KZ" b="1" i="1" dirty="0" smtClean="0">
                <a:latin typeface="Times New Roman" pitchFamily="18" charset="0"/>
                <a:cs typeface="Times New Roman" pitchFamily="18" charset="0"/>
              </a:rPr>
              <a:t/>
            </a:r>
            <a:br>
              <a:rPr lang="kk-KZ" b="1" i="1" dirty="0" smtClean="0">
                <a:latin typeface="Times New Roman" pitchFamily="18" charset="0"/>
                <a:cs typeface="Times New Roman" pitchFamily="18" charset="0"/>
              </a:rPr>
            </a:br>
            <a:r>
              <a:rPr lang="en-US" b="1" i="1" dirty="0" smtClean="0">
                <a:latin typeface="Times New Roman" pitchFamily="18" charset="0"/>
                <a:cs typeface="Times New Roman" pitchFamily="18" charset="0"/>
              </a:rPr>
              <a:t>UML </a:t>
            </a:r>
            <a:r>
              <a:rPr lang="kk-KZ" b="1" i="1" dirty="0" smtClean="0">
                <a:latin typeface="Times New Roman" pitchFamily="18" charset="0"/>
                <a:cs typeface="Times New Roman" pitchFamily="18" charset="0"/>
              </a:rPr>
              <a:t>және объектіге бағытталған әдістер</a:t>
            </a:r>
            <a:br>
              <a:rPr lang="kk-KZ" b="1" i="1" dirty="0" smtClean="0">
                <a:latin typeface="Times New Roman" pitchFamily="18" charset="0"/>
                <a:cs typeface="Times New Roman" pitchFamily="18" charset="0"/>
              </a:rPr>
            </a:br>
            <a:r>
              <a:rPr lang="kk-KZ" b="1" i="1" dirty="0" smtClean="0">
                <a:latin typeface="Times New Roman" pitchFamily="18" charset="0"/>
                <a:cs typeface="Times New Roman" pitchFamily="18" charset="0"/>
              </a:rPr>
              <a:t/>
            </a:r>
            <a:br>
              <a:rPr lang="kk-KZ" b="1" i="1" dirty="0" smtClean="0">
                <a:latin typeface="Times New Roman" pitchFamily="18" charset="0"/>
                <a:cs typeface="Times New Roman" pitchFamily="18" charset="0"/>
              </a:rPr>
            </a:br>
            <a:r>
              <a:rPr lang="kk-KZ" b="1" i="1" dirty="0" smtClean="0">
                <a:latin typeface="Times New Roman" pitchFamily="18" charset="0"/>
                <a:cs typeface="Times New Roman" pitchFamily="18" charset="0"/>
              </a:rPr>
              <a:t/>
            </a:r>
            <a:br>
              <a:rPr lang="kk-KZ" b="1" i="1" dirty="0" smtClean="0">
                <a:latin typeface="Times New Roman" pitchFamily="18" charset="0"/>
                <a:cs typeface="Times New Roman" pitchFamily="18" charset="0"/>
              </a:rPr>
            </a:br>
            <a:r>
              <a:rPr lang="kk-KZ" b="1" i="1" dirty="0">
                <a:latin typeface="Times New Roman" pitchFamily="18" charset="0"/>
                <a:cs typeface="Times New Roman" pitchFamily="18" charset="0"/>
              </a:rPr>
              <a:t/>
            </a:r>
            <a:br>
              <a:rPr lang="kk-KZ" b="1" i="1" dirty="0">
                <a:latin typeface="Times New Roman" pitchFamily="18" charset="0"/>
                <a:cs typeface="Times New Roman" pitchFamily="18" charset="0"/>
              </a:rPr>
            </a:br>
            <a:r>
              <a:rPr lang="kk-KZ" b="1" i="1" dirty="0" smtClean="0">
                <a:latin typeface="Times New Roman" pitchFamily="18" charset="0"/>
                <a:cs typeface="Times New Roman" pitchFamily="18" charset="0"/>
              </a:rPr>
              <a:t>                            </a:t>
            </a:r>
            <a:endParaRPr lang="ru-RU" sz="2700" b="1" i="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history/m/0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Заголовок 4"/>
          <p:cNvSpPr>
            <a:spLocks noGrp="1"/>
          </p:cNvSpPr>
          <p:nvPr>
            <p:ph type="title"/>
          </p:nvPr>
        </p:nvSpPr>
        <p:spPr>
          <a:xfrm>
            <a:off x="457200" y="274638"/>
            <a:ext cx="8229600" cy="5674642"/>
          </a:xfrm>
        </p:spPr>
        <p:txBody>
          <a:bodyPr>
            <a:noAutofit/>
          </a:bodyPr>
          <a:lstStyle/>
          <a:p>
            <a:pPr algn="l"/>
            <a:r>
              <a:rPr lang="ru-RU"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1997 </a:t>
            </a:r>
            <a:r>
              <a:rPr lang="kk-KZ" sz="2400" dirty="0" smtClean="0">
                <a:latin typeface="Times New Roman" pitchFamily="18" charset="0"/>
                <a:cs typeface="Times New Roman" pitchFamily="18" charset="0"/>
              </a:rPr>
              <a:t>жылдың қараша айында </a:t>
            </a:r>
            <a:r>
              <a:rPr lang="ru-RU" sz="2400" dirty="0" smtClean="0">
                <a:latin typeface="Times New Roman" pitchFamily="18" charset="0"/>
                <a:cs typeface="Times New Roman" pitchFamily="18" charset="0"/>
              </a:rPr>
              <a:t>1.1версиясы </a:t>
            </a:r>
            <a:r>
              <a:rPr lang="ru-RU" sz="2400" dirty="0" err="1" smtClean="0">
                <a:latin typeface="Times New Roman" pitchFamily="18" charset="0"/>
                <a:cs typeface="Times New Roman" pitchFamily="18" charset="0"/>
              </a:rPr>
              <a:t>шықты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мұнда кейбір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қателіктер жөндетіліп</a:t>
            </a:r>
            <a:r>
              <a:rPr lang="ru-RU" sz="2400" dirty="0" smtClean="0">
                <a:latin typeface="Times New Roman" pitchFamily="18" charset="0"/>
                <a:cs typeface="Times New Roman" pitchFamily="18" charset="0"/>
              </a:rPr>
              <a:t>, семантика </a:t>
            </a:r>
            <a:r>
              <a:rPr lang="ru-RU" sz="2400" dirty="0" err="1" smtClean="0">
                <a:latin typeface="Times New Roman" pitchFamily="18" charset="0"/>
                <a:cs typeface="Times New Roman" pitchFamily="18" charset="0"/>
              </a:rPr>
              <a:t>кеңейтілді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Келесі</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UML </a:t>
            </a:r>
            <a:r>
              <a:rPr lang="ru-RU" sz="2400" dirty="0" err="1" smtClean="0">
                <a:latin typeface="Times New Roman" pitchFamily="18" charset="0"/>
                <a:cs typeface="Times New Roman" pitchFamily="18" charset="0"/>
              </a:rPr>
              <a:t>дің релиздері</a:t>
            </a:r>
            <a:r>
              <a:rPr lang="ru-RU" sz="2400" dirty="0" smtClean="0">
                <a:latin typeface="Times New Roman" pitchFamily="18" charset="0"/>
                <a:cs typeface="Times New Roman" pitchFamily="18" charset="0"/>
              </a:rPr>
              <a:t>  1.3, 1.4 и 1.5 </a:t>
            </a:r>
            <a:r>
              <a:rPr lang="ru-RU" sz="2400" dirty="0" err="1" smtClean="0">
                <a:latin typeface="Times New Roman" pitchFamily="18" charset="0"/>
                <a:cs typeface="Times New Roman" pitchFamily="18" charset="0"/>
              </a:rPr>
              <a:t>версиялары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шықты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олар</a:t>
            </a:r>
            <a:r>
              <a:rPr lang="ru-RU" sz="2400" dirty="0" smtClean="0">
                <a:latin typeface="Times New Roman" pitchFamily="18" charset="0"/>
                <a:cs typeface="Times New Roman" pitchFamily="18" charset="0"/>
              </a:rPr>
              <a:t> с</a:t>
            </a:r>
            <a:r>
              <a:rPr lang="kk-KZ" sz="2400" dirty="0" smtClean="0">
                <a:latin typeface="Times New Roman" pitchFamily="18" charset="0"/>
                <a:cs typeface="Times New Roman" pitchFamily="18" charset="0"/>
              </a:rPr>
              <a:t>әйкесінше </a:t>
            </a:r>
            <a:r>
              <a:rPr lang="ru-RU"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hlinkClick r:id="rId3" tooltip="1999"/>
              </a:rPr>
              <a:t>1999</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жылы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маусым</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айында</a:t>
            </a:r>
            <a:r>
              <a:rPr lang="ru-RU"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hlinkClick r:id="rId4" tooltip="2001"/>
              </a:rPr>
              <a:t>2001</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жылы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қыркүйек айында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және </a:t>
            </a:r>
            <a:r>
              <a:rPr lang="ru-RU" sz="2400" dirty="0" smtClean="0">
                <a:latin typeface="Times New Roman" pitchFamily="18" charset="0"/>
                <a:cs typeface="Times New Roman" pitchFamily="18" charset="0"/>
              </a:rPr>
              <a:t> 2003 </a:t>
            </a:r>
            <a:r>
              <a:rPr lang="ru-RU" sz="2400" dirty="0" err="1" smtClean="0">
                <a:latin typeface="Times New Roman" pitchFamily="18" charset="0"/>
                <a:cs typeface="Times New Roman" pitchFamily="18" charset="0"/>
              </a:rPr>
              <a:t>жыдың наурыз</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айында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шықты</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UML 1.4.2 </a:t>
            </a:r>
            <a:r>
              <a:rPr lang="ru-RU" sz="2400" dirty="0" err="1" smtClean="0">
                <a:latin typeface="Times New Roman" pitchFamily="18" charset="0"/>
                <a:cs typeface="Times New Roman" pitchFamily="18" charset="0"/>
              </a:rPr>
              <a:t>версиясы</a:t>
            </a:r>
            <a:r>
              <a:rPr lang="ru-RU"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hlinkClick r:id="rId5" tooltip="ISO"/>
              </a:rPr>
              <a:t>ISO</a:t>
            </a:r>
            <a:r>
              <a:rPr lang="ru-RU" sz="2400" dirty="0" smtClean="0">
                <a:latin typeface="Times New Roman" pitchFamily="18" charset="0"/>
                <a:cs typeface="Times New Roman" pitchFamily="18" charset="0"/>
              </a:rPr>
              <a:t>/</a:t>
            </a:r>
            <a:r>
              <a:rPr lang="ru-RU" sz="2400" dirty="0" smtClean="0">
                <a:latin typeface="Times New Roman" pitchFamily="18" charset="0"/>
                <a:cs typeface="Times New Roman" pitchFamily="18" charset="0"/>
                <a:hlinkClick r:id="rId6" tooltip="IEC"/>
              </a:rPr>
              <a:t>IEC</a:t>
            </a:r>
            <a:r>
              <a:rPr lang="ru-RU" sz="2400" dirty="0" smtClean="0">
                <a:latin typeface="Times New Roman" pitchFamily="18" charset="0"/>
                <a:cs typeface="Times New Roman" pitchFamily="18" charset="0"/>
              </a:rPr>
              <a:t> 19501:2005 </a:t>
            </a:r>
            <a:r>
              <a:rPr lang="ru-RU" sz="2400" dirty="0" err="1" smtClean="0">
                <a:latin typeface="Times New Roman" pitchFamily="18" charset="0"/>
                <a:cs typeface="Times New Roman" pitchFamily="18" charset="0"/>
              </a:rPr>
              <a:t>халықаралық стандартына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сәйкес қабылданды</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endParaRPr lang="ru-RU"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history/m/0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Заголовок 4"/>
          <p:cNvSpPr>
            <a:spLocks noGrp="1"/>
          </p:cNvSpPr>
          <p:nvPr>
            <p:ph type="title"/>
          </p:nvPr>
        </p:nvSpPr>
        <p:spPr>
          <a:xfrm>
            <a:off x="457200" y="274638"/>
            <a:ext cx="8229600" cy="5890666"/>
          </a:xfrm>
        </p:spPr>
        <p:txBody>
          <a:bodyPr>
            <a:noAutofit/>
          </a:bodyPr>
          <a:lstStyle/>
          <a:p>
            <a:pPr algn="l"/>
            <a:r>
              <a:rPr lang="ru-RU" sz="2400" dirty="0" smtClean="0">
                <a:latin typeface="Times New Roman" pitchFamily="18" charset="0"/>
                <a:cs typeface="Times New Roman" pitchFamily="18" charset="0"/>
              </a:rPr>
              <a:t>UML </a:t>
            </a:r>
            <a:r>
              <a:rPr lang="ru-RU" sz="2400" dirty="0">
                <a:latin typeface="Times New Roman" pitchFamily="18" charset="0"/>
                <a:cs typeface="Times New Roman" pitchFamily="18" charset="0"/>
              </a:rPr>
              <a:t>2.0 </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соңғы версиясында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формальды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спецификациясы</a:t>
            </a:r>
            <a:r>
              <a:rPr lang="ru-RU" sz="2400" dirty="0" smtClean="0">
                <a:latin typeface="Times New Roman" pitchFamily="18" charset="0"/>
                <a:cs typeface="Times New Roman" pitchFamily="18" charset="0"/>
              </a:rPr>
              <a:t> 2005 </a:t>
            </a:r>
            <a:r>
              <a:rPr lang="ru-RU" sz="2400" dirty="0" err="1" smtClean="0">
                <a:latin typeface="Times New Roman" pitchFamily="18" charset="0"/>
                <a:cs typeface="Times New Roman" pitchFamily="18" charset="0"/>
              </a:rPr>
              <a:t>жылдың тамыз</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айында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шықты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Тілдің семантикасы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біршама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толық болды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және </a:t>
            </a:r>
            <a:r>
              <a:rPr lang="ru-RU" sz="2400" dirty="0" smtClean="0">
                <a:latin typeface="Times New Roman" pitchFamily="18" charset="0"/>
                <a:cs typeface="Times New Roman" pitchFamily="18" charset="0"/>
              </a:rPr>
              <a:t>методологии </a:t>
            </a:r>
            <a:r>
              <a:rPr lang="ru-RU" sz="2400" dirty="0" err="1">
                <a:latin typeface="Times New Roman" pitchFamily="18" charset="0"/>
                <a:cs typeface="Times New Roman" pitchFamily="18" charset="0"/>
              </a:rPr>
              <a:t>Model</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Driven</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Development</a:t>
            </a:r>
            <a:r>
              <a:rPr lang="ru-RU" sz="2400" dirty="0">
                <a:latin typeface="Times New Roman" pitchFamily="18" charset="0"/>
                <a:cs typeface="Times New Roman" pitchFamily="18" charset="0"/>
              </a:rPr>
              <a:t> — </a:t>
            </a:r>
            <a:r>
              <a:rPr lang="ru-RU" sz="2400" dirty="0" smtClean="0">
                <a:latin typeface="Times New Roman" pitchFamily="18" charset="0"/>
                <a:cs typeface="Times New Roman" pitchFamily="18" charset="0"/>
                <a:hlinkClick r:id="rId3" tooltip="Разработка управляемая моделями"/>
              </a:rPr>
              <a:t>MDD</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методологиясының  көмегімен кеңейтілу жасалды</a:t>
            </a:r>
            <a:r>
              <a:rPr lang="ru-RU" sz="2400" dirty="0" smtClean="0">
                <a:latin typeface="Times New Roman" pitchFamily="18" charset="0"/>
                <a:cs typeface="Times New Roman" pitchFamily="18" charset="0"/>
              </a:rPr>
              <a:t>. UML </a:t>
            </a:r>
            <a:r>
              <a:rPr lang="ru-RU" sz="2400" dirty="0">
                <a:latin typeface="Times New Roman" pitchFamily="18" charset="0"/>
                <a:cs typeface="Times New Roman" pitchFamily="18" charset="0"/>
              </a:rPr>
              <a:t>2.4.1 </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соңғы версиясы</a:t>
            </a:r>
            <a:r>
              <a:rPr lang="ru-RU" sz="2400" dirty="0" smtClean="0">
                <a:latin typeface="Times New Roman" pitchFamily="18" charset="0"/>
                <a:cs typeface="Times New Roman" pitchFamily="18" charset="0"/>
              </a:rPr>
              <a:t>  2011 </a:t>
            </a:r>
            <a:r>
              <a:rPr lang="ru-RU" sz="2400" dirty="0" err="1" smtClean="0">
                <a:latin typeface="Times New Roman" pitchFamily="18" charset="0"/>
                <a:cs typeface="Times New Roman" pitchFamily="18" charset="0"/>
              </a:rPr>
              <a:t>жылдың тамыз</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айында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шықты</a:t>
            </a:r>
            <a:r>
              <a:rPr lang="ru-RU" sz="2400" dirty="0" smtClean="0">
                <a:latin typeface="Times New Roman" pitchFamily="18" charset="0"/>
                <a:cs typeface="Times New Roman" pitchFamily="18" charset="0"/>
              </a:rPr>
              <a:t>. UML </a:t>
            </a:r>
            <a:r>
              <a:rPr lang="ru-RU" sz="2400" dirty="0">
                <a:latin typeface="Times New Roman" pitchFamily="18" charset="0"/>
                <a:cs typeface="Times New Roman" pitchFamily="18" charset="0"/>
              </a:rPr>
              <a:t>2.4.1  </a:t>
            </a:r>
            <a:r>
              <a:rPr lang="ru-RU" sz="2400" dirty="0">
                <a:latin typeface="Times New Roman" pitchFamily="18" charset="0"/>
                <a:cs typeface="Times New Roman" pitchFamily="18" charset="0"/>
                <a:hlinkClick r:id="rId4" tooltip="ISO"/>
              </a:rPr>
              <a:t>ISO</a:t>
            </a:r>
            <a:r>
              <a:rPr lang="ru-RU" sz="2400" dirty="0">
                <a:latin typeface="Times New Roman" pitchFamily="18" charset="0"/>
                <a:cs typeface="Times New Roman" pitchFamily="18" charset="0"/>
              </a:rPr>
              <a:t>/</a:t>
            </a:r>
            <a:r>
              <a:rPr lang="ru-RU" sz="2400" dirty="0">
                <a:latin typeface="Times New Roman" pitchFamily="18" charset="0"/>
                <a:cs typeface="Times New Roman" pitchFamily="18" charset="0"/>
                <a:hlinkClick r:id="rId5" tooltip="IEC"/>
              </a:rPr>
              <a:t>IEC</a:t>
            </a:r>
            <a:r>
              <a:rPr lang="ru-RU" sz="2400" dirty="0">
                <a:latin typeface="Times New Roman" pitchFamily="18" charset="0"/>
                <a:cs typeface="Times New Roman" pitchFamily="18" charset="0"/>
              </a:rPr>
              <a:t> 19505-1, </a:t>
            </a:r>
            <a:r>
              <a:rPr lang="ru-RU" sz="2400" dirty="0" smtClean="0">
                <a:latin typeface="Times New Roman" pitchFamily="18" charset="0"/>
                <a:cs typeface="Times New Roman" pitchFamily="18" charset="0"/>
              </a:rPr>
              <a:t>19505-2 </a:t>
            </a:r>
            <a:r>
              <a:rPr lang="ru-RU" sz="2400" dirty="0" err="1" smtClean="0">
                <a:latin typeface="Times New Roman" pitchFamily="18" charset="0"/>
                <a:cs typeface="Times New Roman" pitchFamily="18" charset="0"/>
              </a:rPr>
              <a:t>халықаралық стандартына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сай</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жасалды</a:t>
            </a:r>
            <a:r>
              <a:rPr lang="ru-RU" sz="2400" baseline="300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history/m/0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Заголовок 4"/>
          <p:cNvSpPr>
            <a:spLocks noGrp="1"/>
          </p:cNvSpPr>
          <p:nvPr>
            <p:ph type="title"/>
          </p:nvPr>
        </p:nvSpPr>
        <p:spPr>
          <a:xfrm>
            <a:off x="457200" y="274638"/>
            <a:ext cx="8229600" cy="5818658"/>
          </a:xfrm>
        </p:spPr>
        <p:txBody>
          <a:bodyPr>
            <a:noAutofit/>
          </a:bodyPr>
          <a:lstStyle/>
          <a:p>
            <a:pPr algn="l"/>
            <a:r>
              <a:rPr lang="en-US" sz="2400" dirty="0" smtClean="0">
                <a:latin typeface="Times New Roman" pitchFamily="18" charset="0"/>
                <a:cs typeface="Times New Roman" pitchFamily="18" charset="0"/>
              </a:rPr>
              <a:t>UML </a:t>
            </a:r>
            <a:r>
              <a:rPr lang="kk-KZ" sz="2400" dirty="0" smtClean="0">
                <a:latin typeface="Times New Roman" pitchFamily="18" charset="0"/>
                <a:cs typeface="Times New Roman" pitchFamily="18" charset="0"/>
              </a:rPr>
              <a:t>міндеттерінің негізіне спецификациялау, көрсету, конструкциялау және құжаттандыру, бұлардың барлығы да жоғары деңгейлі жобалауға тікелей қатысты болып отыр. Ал жоғары деңгейлі құрал жабдықтар қолданудың бір бірегей аспектісі болуы мүмкін емес, сондықтан </a:t>
            </a:r>
            <a:r>
              <a:rPr lang="en-US" sz="2400" dirty="0" smtClean="0">
                <a:latin typeface="Times New Roman" pitchFamily="18" charset="0"/>
                <a:cs typeface="Times New Roman" pitchFamily="18" charset="0"/>
              </a:rPr>
              <a:t>UML </a:t>
            </a:r>
            <a:r>
              <a:rPr lang="kk-KZ" sz="2400" dirty="0" smtClean="0">
                <a:latin typeface="Times New Roman" pitchFamily="18" charset="0"/>
                <a:cs typeface="Times New Roman" pitchFamily="18" charset="0"/>
              </a:rPr>
              <a:t>анықтамасын келесідей көп аспектілі интерпретациялаумен толықтыруға болады</a:t>
            </a:r>
            <a:endParaRPr lang="ru-RU"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history/m/0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Заголовок 4"/>
          <p:cNvSpPr>
            <a:spLocks noGrp="1"/>
          </p:cNvSpPr>
          <p:nvPr>
            <p:ph type="title"/>
          </p:nvPr>
        </p:nvSpPr>
        <p:spPr>
          <a:xfrm>
            <a:off x="457200" y="274638"/>
            <a:ext cx="8229600" cy="5818658"/>
          </a:xfrm>
        </p:spPr>
        <p:txBody>
          <a:bodyPr>
            <a:normAutofit/>
          </a:bodyPr>
          <a:lstStyle/>
          <a:p>
            <a:pPr algn="l"/>
            <a:r>
              <a:rPr lang="en-US"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Кәсіпорын көлеміндегі ақпараттық жүйеде банктік және қаржы қызметтерінде;</a:t>
            </a:r>
            <a:br>
              <a:rPr lang="kk-KZ"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телекоммуникациялау;</a:t>
            </a:r>
            <a:br>
              <a:rPr lang="kk-KZ"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транспортта;</a:t>
            </a:r>
            <a:br>
              <a:rPr lang="kk-KZ"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қорғаныс өнеркәсібінде, авиацияда және космонавтикада;</a:t>
            </a:r>
            <a:br>
              <a:rPr lang="kk-KZ"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бөлшектеп сату саудасында;</a:t>
            </a:r>
            <a:br>
              <a:rPr lang="kk-KZ"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медициналық электроникада;</a:t>
            </a:r>
            <a:br>
              <a:rPr lang="kk-KZ"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ғылымда;</a:t>
            </a:r>
            <a:br>
              <a:rPr lang="kk-KZ"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үлестірілген вэб жүйелерде;</a:t>
            </a:r>
            <a:br>
              <a:rPr lang="kk-KZ" sz="2400" dirty="0" smtClean="0">
                <a:latin typeface="Times New Roman" pitchFamily="18" charset="0"/>
                <a:cs typeface="Times New Roman" pitchFamily="18" charset="0"/>
              </a:rPr>
            </a:br>
            <a:r>
              <a:rPr lang="kk-KZ" sz="2400" dirty="0" smtClean="0">
                <a:latin typeface="Times New Roman" pitchFamily="18" charset="0"/>
                <a:cs typeface="Times New Roman" pitchFamily="18" charset="0"/>
              </a:rPr>
              <a:t/>
            </a:r>
            <a:br>
              <a:rPr lang="kk-KZ"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history/m/0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Заголовок 4"/>
          <p:cNvSpPr>
            <a:spLocks noGrp="1"/>
          </p:cNvSpPr>
          <p:nvPr>
            <p:ph type="title"/>
          </p:nvPr>
        </p:nvSpPr>
        <p:spPr>
          <a:xfrm>
            <a:off x="457200" y="274638"/>
            <a:ext cx="8229600" cy="5890666"/>
          </a:xfrm>
        </p:spPr>
        <p:txBody>
          <a:bodyPr>
            <a:noAutofit/>
          </a:bodyPr>
          <a:lstStyle/>
          <a:p>
            <a:pPr algn="l"/>
            <a:r>
              <a:rPr lang="en-US" sz="2400" dirty="0" smtClean="0">
                <a:latin typeface="Times New Roman" pitchFamily="18" charset="0"/>
                <a:cs typeface="Times New Roman" pitchFamily="18" charset="0"/>
              </a:rPr>
              <a:t>UML </a:t>
            </a:r>
            <a:r>
              <a:rPr lang="kk-KZ" sz="2400" dirty="0" smtClean="0">
                <a:latin typeface="Times New Roman" pitchFamily="18" charset="0"/>
                <a:cs typeface="Times New Roman" pitchFamily="18" charset="0"/>
              </a:rPr>
              <a:t>жасауда мынадай басты мақсаттарды атауға болады:</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пайдаланушыларға пайдалы модельдерді жасауға және олармен алмасуға мүмкіндік беретін, модельдендіруді көрсетушінің мәнерлі тілін қолдануға дайын етіп ұсыну;</a:t>
            </a:r>
            <a:br>
              <a:rPr lang="kk-KZ"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базалық тұжырымдаманы кеңейту ұшін және мамандыру механизмдерін қарастыру;</a:t>
            </a:r>
            <a:br>
              <a:rPr lang="kk-KZ"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бағдарламанудың нақты тілдерін және жасау процестерінен тәуелсіз болуын қамтамасыз ету;</a:t>
            </a:r>
            <a:br>
              <a:rPr lang="kk-KZ"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модельдендірудің осы тілін түсіну үшін формальді негізін қамтамасыз етеді.</a:t>
            </a:r>
            <a:br>
              <a:rPr lang="kk-KZ"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history/m/0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Заголовок 4"/>
          <p:cNvSpPr>
            <a:spLocks noGrp="1"/>
          </p:cNvSpPr>
          <p:nvPr>
            <p:ph type="title"/>
          </p:nvPr>
        </p:nvSpPr>
        <p:spPr>
          <a:xfrm>
            <a:off x="457200" y="274638"/>
            <a:ext cx="8229600" cy="6250706"/>
          </a:xfrm>
        </p:spPr>
        <p:txBody>
          <a:bodyPr>
            <a:noAutofit/>
          </a:bodyPr>
          <a:lstStyle/>
          <a:p>
            <a:r>
              <a:rPr lang="kk-KZ" sz="2400" dirty="0" smtClean="0">
                <a:latin typeface="Times New Roman" pitchFamily="18" charset="0"/>
                <a:cs typeface="Times New Roman" pitchFamily="18" charset="0"/>
              </a:rPr>
              <a:t>Модельдеудің объектілі бағытталған құралы </a:t>
            </a:r>
            <a:r>
              <a:rPr lang="en-US" sz="2400" dirty="0" smtClean="0">
                <a:latin typeface="Times New Roman" pitchFamily="18" charset="0"/>
                <a:cs typeface="Times New Roman" pitchFamily="18" charset="0"/>
              </a:rPr>
              <a:t>ROSE UML( Universal Modeling Language) </a:t>
            </a:r>
            <a:r>
              <a:rPr lang="ru-RU" sz="2400" dirty="0" err="1" smtClean="0">
                <a:latin typeface="Times New Roman" pitchFamily="18" charset="0"/>
                <a:cs typeface="Times New Roman" pitchFamily="18" charset="0"/>
              </a:rPr>
              <a:t>келесідей</a:t>
            </a:r>
            <a:r>
              <a:rPr lang="ru-RU" sz="2400" dirty="0" smtClean="0">
                <a:latin typeface="Times New Roman" pitchFamily="18" charset="0"/>
                <a:cs typeface="Times New Roman" pitchFamily="18" charset="0"/>
              </a:rPr>
              <a:t> диаграмма </a:t>
            </a:r>
            <a:r>
              <a:rPr lang="ru-RU" sz="2400" dirty="0" err="1" smtClean="0">
                <a:latin typeface="Times New Roman" pitchFamily="18" charset="0"/>
                <a:cs typeface="Times New Roman" pitchFamily="18" charset="0"/>
              </a:rPr>
              <a:t>құруды қолдайды</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Activity diagram(</a:t>
            </a:r>
            <a:r>
              <a:rPr lang="kk-KZ" sz="2400" dirty="0" smtClean="0">
                <a:latin typeface="Times New Roman" pitchFamily="18" charset="0"/>
                <a:cs typeface="Times New Roman" pitchFamily="18" charset="0"/>
              </a:rPr>
              <a:t>технологияны, әрекет функцияны сипаттау диаграммасы</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Use Case diagram(</a:t>
            </a:r>
            <a:r>
              <a:rPr lang="kk-KZ" sz="2400" dirty="0" smtClean="0">
                <a:latin typeface="Times New Roman" pitchFamily="18" charset="0"/>
                <a:cs typeface="Times New Roman" pitchFamily="18" charset="0"/>
              </a:rPr>
              <a:t>кластар диаграммасы</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Class diagram(</a:t>
            </a:r>
            <a:r>
              <a:rPr lang="kk-KZ" sz="2400" dirty="0" smtClean="0">
                <a:latin typeface="Times New Roman" pitchFamily="18" charset="0"/>
                <a:cs typeface="Times New Roman" pitchFamily="18" charset="0"/>
              </a:rPr>
              <a:t>функциялар диаграммасы</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State diagram(</a:t>
            </a:r>
            <a:r>
              <a:rPr lang="kk-KZ" sz="2400" dirty="0" smtClean="0">
                <a:latin typeface="Times New Roman" pitchFamily="18" charset="0"/>
                <a:cs typeface="Times New Roman" pitchFamily="18" charset="0"/>
              </a:rPr>
              <a:t>жағдайлар диаграмасы</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Sequence diagram(</a:t>
            </a:r>
            <a:r>
              <a:rPr lang="kk-KZ" sz="2400" dirty="0" smtClean="0">
                <a:latin typeface="Times New Roman" pitchFamily="18" charset="0"/>
                <a:cs typeface="Times New Roman" pitchFamily="18" charset="0"/>
              </a:rPr>
              <a:t>әрекеттесетін тізбектің диаграммасы</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C</a:t>
            </a:r>
            <a:r>
              <a:rPr lang="en-US" sz="2400" b="1" dirty="0" err="1" smtClean="0">
                <a:latin typeface="Times New Roman" pitchFamily="18" charset="0"/>
                <a:cs typeface="Times New Roman" pitchFamily="18" charset="0"/>
              </a:rPr>
              <a:t>ollabration</a:t>
            </a:r>
            <a:r>
              <a:rPr lang="en-US" sz="2400" b="1" dirty="0" smtClean="0">
                <a:latin typeface="Times New Roman" pitchFamily="18" charset="0"/>
                <a:cs typeface="Times New Roman" pitchFamily="18" charset="0"/>
              </a:rPr>
              <a:t> diagram</a:t>
            </a:r>
            <a:r>
              <a:rPr lang="en-US"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өзара әрекет диаграммасы</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Component diagram(</a:t>
            </a:r>
            <a:r>
              <a:rPr lang="kk-KZ" sz="2400" dirty="0" smtClean="0">
                <a:latin typeface="Times New Roman" pitchFamily="18" charset="0"/>
                <a:cs typeface="Times New Roman" pitchFamily="18" charset="0"/>
              </a:rPr>
              <a:t>компонент диаграммасы</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Deployment diagram(</a:t>
            </a:r>
            <a:r>
              <a:rPr lang="kk-KZ" sz="2400" dirty="0" smtClean="0">
                <a:latin typeface="Times New Roman" pitchFamily="18" charset="0"/>
                <a:cs typeface="Times New Roman" pitchFamily="18" charset="0"/>
              </a:rPr>
              <a:t>топология диаграммасы</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history/m/0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Заголовок 4"/>
          <p:cNvSpPr>
            <a:spLocks noGrp="1"/>
          </p:cNvSpPr>
          <p:nvPr>
            <p:ph type="title"/>
          </p:nvPr>
        </p:nvSpPr>
        <p:spPr>
          <a:xfrm>
            <a:off x="457200" y="274638"/>
            <a:ext cx="8229600" cy="6106690"/>
          </a:xfrm>
        </p:spPr>
        <p:txBody>
          <a:bodyPr>
            <a:normAutofit fontScale="90000"/>
          </a:bodyPr>
          <a:lstStyle/>
          <a:p>
            <a:pPr algn="l"/>
            <a:r>
              <a:rPr lang="kk-KZ" sz="2400" b="1" dirty="0" smtClean="0">
                <a:latin typeface="Times New Roman" pitchFamily="18" charset="0"/>
                <a:cs typeface="Times New Roman" pitchFamily="18" charset="0"/>
              </a:rPr>
              <a:t>Қорытынды:</a:t>
            </a:r>
            <a:r>
              <a:rPr lang="kk-KZ" sz="2400" dirty="0" smtClean="0">
                <a:latin typeface="Times New Roman" pitchFamily="18" charset="0"/>
                <a:cs typeface="Times New Roman" pitchFamily="18" charset="0"/>
              </a:rPr>
              <a:t/>
            </a:r>
            <a:br>
              <a:rPr lang="kk-KZ"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UML </a:t>
            </a:r>
            <a:r>
              <a:rPr lang="ru-RU"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 дың мынадай мүмкіндіктерін атауға болады:</a:t>
            </a:r>
            <a:br>
              <a:rPr lang="kk-KZ"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UML </a:t>
            </a:r>
            <a:r>
              <a:rPr lang="kk-KZ" sz="2400" dirty="0" smtClean="0">
                <a:latin typeface="Times New Roman" pitchFamily="18" charset="0"/>
                <a:cs typeface="Times New Roman" pitchFamily="18" charset="0"/>
              </a:rPr>
              <a:t>объектіге бағытталған болып келеді, соның нәтижесінде талдау және жобалау нәтижелерін сипаттау әдістері семантикалық жағынан қазіргі замаңғы тілдерде бағдарламалау әдістеріне жақын;</a:t>
            </a:r>
            <a:br>
              <a:rPr lang="kk-KZ"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UML </a:t>
            </a:r>
            <a:r>
              <a:rPr lang="kk-KZ" sz="2400" dirty="0" smtClean="0">
                <a:latin typeface="Times New Roman" pitchFamily="18" charset="0"/>
                <a:cs typeface="Times New Roman" pitchFamily="18" charset="0"/>
              </a:rPr>
              <a:t>жжүйе сипатының түрлі аспектілеріне мен барлық мүмкін болатын іс жүзіндегі көзқарастарының жүйесін сипаттауға мүмкіндік береді;</a:t>
            </a:r>
            <a:br>
              <a:rPr lang="kk-KZ"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UML </a:t>
            </a:r>
            <a:r>
              <a:rPr lang="kk-KZ" sz="2400" dirty="0" smtClean="0">
                <a:latin typeface="Times New Roman" pitchFamily="18" charset="0"/>
                <a:cs typeface="Times New Roman" pitchFamily="18" charset="0"/>
              </a:rPr>
              <a:t>диаграммасы модельды оқу үшін оның синтаксисімен жедел танысу үшін өте қарапайым болып келеді;</a:t>
            </a:r>
            <a:br>
              <a:rPr lang="kk-KZ"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 UML </a:t>
            </a:r>
            <a:r>
              <a:rPr lang="kk-KZ" sz="2400" dirty="0" smtClean="0">
                <a:latin typeface="Times New Roman" pitchFamily="18" charset="0"/>
                <a:cs typeface="Times New Roman" pitchFamily="18" charset="0"/>
              </a:rPr>
              <a:t>дербес мәтіндік және графикалық стереотиптерді кеңейтуге және ендіруге мүмкіндік береді, бұл оның тек бағдарламалық инжеринияда ғана емес басқа да қолданысына ықпал етеді;</a:t>
            </a:r>
            <a:br>
              <a:rPr lang="kk-KZ"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 UML </a:t>
            </a:r>
            <a:r>
              <a:rPr lang="kk-KZ" sz="2400" dirty="0" smtClean="0">
                <a:latin typeface="Times New Roman" pitchFamily="18" charset="0"/>
                <a:cs typeface="Times New Roman" pitchFamily="18" charset="0"/>
              </a:rPr>
              <a:t>кеңінен таралып және жедел қарқынмен дамып келеді.</a:t>
            </a:r>
            <a:endParaRPr lang="ru-RU" sz="24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history/m/0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Заголовок 4"/>
          <p:cNvSpPr>
            <a:spLocks noGrp="1"/>
          </p:cNvSpPr>
          <p:nvPr>
            <p:ph type="title"/>
          </p:nvPr>
        </p:nvSpPr>
        <p:spPr>
          <a:xfrm>
            <a:off x="457200" y="274638"/>
            <a:ext cx="8229600" cy="4882554"/>
          </a:xfrm>
        </p:spPr>
        <p:txBody>
          <a:bodyPr/>
          <a:lstStyle/>
          <a:p>
            <a:r>
              <a:rPr lang="ru-RU" b="1" i="1" dirty="0" err="1" smtClean="0">
                <a:latin typeface="Times New Roman" pitchFamily="18" charset="0"/>
                <a:cs typeface="Times New Roman" pitchFamily="18" charset="0"/>
              </a:rPr>
              <a:t>Назарлары</a:t>
            </a:r>
            <a:r>
              <a:rPr lang="kk-KZ" b="1" i="1" dirty="0" smtClean="0">
                <a:latin typeface="Times New Roman" pitchFamily="18" charset="0"/>
                <a:cs typeface="Times New Roman" pitchFamily="18" charset="0"/>
              </a:rPr>
              <a:t>ңызға рахмет!</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history/m/0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Заголовок 4"/>
          <p:cNvSpPr>
            <a:spLocks noGrp="1"/>
          </p:cNvSpPr>
          <p:nvPr>
            <p:ph type="title"/>
          </p:nvPr>
        </p:nvSpPr>
        <p:spPr>
          <a:xfrm>
            <a:off x="457200" y="274638"/>
            <a:ext cx="8229600" cy="5962674"/>
          </a:xfrm>
        </p:spPr>
        <p:txBody>
          <a:bodyPr>
            <a:noAutofit/>
          </a:bodyPr>
          <a:lstStyle/>
          <a:p>
            <a:pPr algn="l"/>
            <a:r>
              <a:rPr lang="ru-RU" sz="2400" b="1" dirty="0" smtClean="0">
                <a:latin typeface="Times New Roman" pitchFamily="18" charset="0"/>
                <a:cs typeface="Times New Roman" pitchFamily="18" charset="0"/>
              </a:rPr>
              <a:t>UML</a:t>
            </a:r>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a:t>
            </a:r>
            <a:r>
              <a:rPr lang="ru-RU" sz="2400" dirty="0" err="1" smtClean="0">
                <a:latin typeface="Times New Roman" pitchFamily="18" charset="0"/>
                <a:cs typeface="Times New Roman" pitchFamily="18" charset="0"/>
              </a:rPr>
              <a:t>ағылш</a:t>
            </a:r>
            <a:r>
              <a:rPr lang="ru-RU" sz="2400" dirty="0" smtClean="0">
                <a:latin typeface="Times New Roman" pitchFamily="18" charset="0"/>
                <a:cs typeface="Times New Roman" pitchFamily="18" charset="0"/>
              </a:rPr>
              <a:t>.</a:t>
            </a:r>
            <a:r>
              <a:rPr lang="ru-RU" sz="2400" dirty="0">
                <a:latin typeface="Times New Roman" pitchFamily="18" charset="0"/>
                <a:cs typeface="Times New Roman" pitchFamily="18" charset="0"/>
              </a:rPr>
              <a:t> </a:t>
            </a:r>
            <a:r>
              <a:rPr lang="ru-RU" sz="2400" i="1" dirty="0" err="1">
                <a:latin typeface="Times New Roman" pitchFamily="18" charset="0"/>
                <a:cs typeface="Times New Roman" pitchFamily="18" charset="0"/>
              </a:rPr>
              <a:t>Unified</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Modeling</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Language</a:t>
            </a:r>
            <a:r>
              <a:rPr lang="ru-RU" sz="2400" dirty="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унифицияланған модельдеу</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тілі</a:t>
            </a:r>
            <a:r>
              <a:rPr lang="ru-RU" sz="2400" dirty="0" smtClean="0">
                <a:latin typeface="Times New Roman" pitchFamily="18" charset="0"/>
                <a:cs typeface="Times New Roman" pitchFamily="18" charset="0"/>
              </a:rPr>
              <a:t>)</a:t>
            </a:r>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объектілі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модельдеу</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үшін графикалық тілді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бейнелеу</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бағдарламалық жабдықтау саласында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қамтамасыз ететін</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тіл</a:t>
            </a:r>
            <a:r>
              <a:rPr lang="ru-RU" sz="2400" dirty="0" smtClean="0">
                <a:latin typeface="Times New Roman" pitchFamily="18" charset="0"/>
                <a:cs typeface="Times New Roman" pitchFamily="18" charset="0"/>
              </a:rPr>
              <a:t>. UML </a:t>
            </a:r>
            <a:r>
              <a:rPr lang="ru-RU" sz="2400" dirty="0" err="1" smtClean="0">
                <a:latin typeface="Times New Roman" pitchFamily="18" charset="0"/>
                <a:cs typeface="Times New Roman" pitchFamily="18" charset="0"/>
              </a:rPr>
              <a:t>кең ауқымды профильді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тіл</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болып</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табылады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бұл </a:t>
            </a:r>
            <a:r>
              <a:rPr lang="ru-RU" sz="2400" dirty="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ашық </a:t>
            </a:r>
            <a:r>
              <a:rPr lang="ru-RU" sz="2400" dirty="0" smtClean="0">
                <a:latin typeface="Times New Roman" pitchFamily="18" charset="0"/>
                <a:cs typeface="Times New Roman" pitchFamily="18" charset="0"/>
              </a:rPr>
              <a:t>стандарт, </a:t>
            </a:r>
            <a:r>
              <a:rPr lang="ru-RU" sz="2400" dirty="0" err="1" smtClean="0">
                <a:latin typeface="Times New Roman" pitchFamily="18" charset="0"/>
                <a:cs typeface="Times New Roman" pitchFamily="18" charset="0"/>
              </a:rPr>
              <a:t>яғни графикалық мағынаны қолданатын абстрактілі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модельдеу</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тілін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құру үшін пайдаланады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ол</a:t>
            </a:r>
            <a:r>
              <a:rPr lang="ru-RU" sz="2400"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UML-моделі</a:t>
            </a:r>
            <a:r>
              <a:rPr lang="ru-RU" sz="2400" i="1"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деп</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аталады.UML</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анықтау, визуализациялау</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жобалау</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және құжат жасауға, сонымен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қатар негізінен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бағдарламалық жүйені анықтау үшін құрылған.</a:t>
            </a:r>
            <a:r>
              <a:rPr lang="ru-RU" sz="2400" dirty="0" smtClean="0">
                <a:latin typeface="Times New Roman" pitchFamily="18" charset="0"/>
                <a:cs typeface="Times New Roman" pitchFamily="18" charset="0"/>
              </a:rPr>
              <a:t> UML  </a:t>
            </a:r>
            <a:r>
              <a:rPr lang="ru-RU" sz="2400" dirty="0" err="1" smtClean="0">
                <a:latin typeface="Times New Roman" pitchFamily="18" charset="0"/>
                <a:cs typeface="Times New Roman" pitchFamily="18" charset="0"/>
              </a:rPr>
              <a:t>бағдаламалау тілі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болып</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табылмайды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алайда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UML-моделі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негізінде</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 генерация </a:t>
            </a:r>
            <a:r>
              <a:rPr lang="ru-RU" sz="2400" dirty="0" smtClean="0">
                <a:latin typeface="Times New Roman" pitchFamily="18" charset="0"/>
                <a:cs typeface="Times New Roman" pitchFamily="18" charset="0"/>
              </a:rPr>
              <a:t>коды  </a:t>
            </a:r>
            <a:r>
              <a:rPr lang="ru-RU" sz="2400" dirty="0" err="1" smtClean="0">
                <a:latin typeface="Times New Roman" pitchFamily="18" charset="0"/>
                <a:cs typeface="Times New Roman" pitchFamily="18" charset="0"/>
              </a:rPr>
              <a:t>болуы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мүмкін</a:t>
            </a:r>
            <a:r>
              <a:rPr lang="ru-RU"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history/m/0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Заголовок 4"/>
          <p:cNvSpPr>
            <a:spLocks noGrp="1"/>
          </p:cNvSpPr>
          <p:nvPr>
            <p:ph type="title"/>
          </p:nvPr>
        </p:nvSpPr>
        <p:spPr>
          <a:xfrm>
            <a:off x="457200" y="274638"/>
            <a:ext cx="8229600" cy="5458618"/>
          </a:xfrm>
        </p:spPr>
        <p:txBody>
          <a:bodyPr>
            <a:noAutofit/>
          </a:bodyPr>
          <a:lstStyle/>
          <a:p>
            <a:pPr algn="l"/>
            <a:r>
              <a:rPr lang="kk-KZ" sz="2400" dirty="0">
                <a:latin typeface="Times New Roman" pitchFamily="18" charset="0"/>
                <a:cs typeface="Times New Roman" pitchFamily="18" charset="0"/>
              </a:rPr>
              <a:t> </a:t>
            </a:r>
            <a:r>
              <a:rPr lang="kk-KZ"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UML </a:t>
            </a:r>
            <a:r>
              <a:rPr lang="kk-KZ" sz="2400" dirty="0" smtClean="0">
                <a:latin typeface="Times New Roman" pitchFamily="18" charset="0"/>
                <a:cs typeface="Times New Roman" pitchFamily="18" charset="0"/>
              </a:rPr>
              <a:t>тілі бірыңғай модельдендіру тілі, оны құруға индустриялық жағдай дәрежесінде болмасын, барлық салалары қатысты болады. </a:t>
            </a:r>
            <a:r>
              <a:rPr lang="en-US" sz="2400" dirty="0" smtClean="0">
                <a:latin typeface="Times New Roman" pitchFamily="18" charset="0"/>
                <a:cs typeface="Times New Roman" pitchFamily="18" charset="0"/>
              </a:rPr>
              <a:t>UML</a:t>
            </a:r>
            <a:r>
              <a:rPr lang="kk-KZ" sz="2400" dirty="0" smtClean="0">
                <a:latin typeface="Times New Roman" pitchFamily="18" charset="0"/>
                <a:cs typeface="Times New Roman" pitchFamily="18" charset="0"/>
              </a:rPr>
              <a:t> бағдарламада жүйелердің орта факторларын көрсету үшін, сонымен  қатар спецификациялау, конструкциялау және құжаттандыру, сондай ақ бизнес процестерді және бағдарламалық емес жүйелердің тілі болып табылады.</a:t>
            </a:r>
            <a:endParaRPr lang="ru-RU"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history/m/0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Заголовок 4"/>
          <p:cNvSpPr>
            <a:spLocks noGrp="1"/>
          </p:cNvSpPr>
          <p:nvPr>
            <p:ph type="title"/>
          </p:nvPr>
        </p:nvSpPr>
        <p:spPr>
          <a:xfrm>
            <a:off x="457200" y="274638"/>
            <a:ext cx="8229600" cy="5746650"/>
          </a:xfrm>
        </p:spPr>
        <p:txBody>
          <a:bodyPr>
            <a:noAutofit/>
          </a:bodyPr>
          <a:lstStyle/>
          <a:p>
            <a:pPr algn="l"/>
            <a:r>
              <a:rPr lang="ru-RU" sz="2400" dirty="0" smtClean="0">
                <a:latin typeface="Times New Roman" pitchFamily="18" charset="0"/>
                <a:cs typeface="Times New Roman" pitchFamily="18" charset="0"/>
              </a:rPr>
              <a:t> </a:t>
            </a:r>
            <a:r>
              <a:rPr lang="kk-KZ" sz="2400" b="1" dirty="0" smtClean="0">
                <a:latin typeface="Times New Roman" pitchFamily="18" charset="0"/>
                <a:cs typeface="Times New Roman" pitchFamily="18" charset="0"/>
              </a:rPr>
              <a:t>Қолданылуы: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UML </a:t>
            </a:r>
            <a:r>
              <a:rPr lang="ru-RU" sz="2400" dirty="0" err="1" smtClean="0">
                <a:latin typeface="Times New Roman" pitchFamily="18" charset="0"/>
                <a:cs typeface="Times New Roman" pitchFamily="18" charset="0"/>
              </a:rPr>
              <a:t>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қолдану бағдарламалық жабдықтамамен шектелмейді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Ол</a:t>
            </a:r>
            <a:r>
              <a:rPr lang="ru-RU" sz="2400" dirty="0" smtClean="0">
                <a:latin typeface="Times New Roman" pitchFamily="18" charset="0"/>
                <a:cs typeface="Times New Roman" pitchFamily="18" charset="0"/>
              </a:rPr>
              <a:t> бизнес </a:t>
            </a:r>
            <a:r>
              <a:rPr lang="ru-RU" sz="2400" dirty="0" err="1" smtClean="0">
                <a:latin typeface="Times New Roman" pitchFamily="18" charset="0"/>
                <a:cs typeface="Times New Roman" pitchFamily="18" charset="0"/>
              </a:rPr>
              <a:t>процестерде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жүйелік жобалауда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және ұйымдастырушылық құрылымды бейнелеуде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қолданылады</a:t>
            </a:r>
            <a:r>
              <a:rPr lang="ru-RU" sz="2400" dirty="0" smtClean="0">
                <a:latin typeface="Times New Roman" pitchFamily="18" charset="0"/>
                <a:cs typeface="Times New Roman" pitchFamily="18" charset="0"/>
              </a:rPr>
              <a:t>.  UML </a:t>
            </a:r>
            <a:r>
              <a:rPr lang="ru-RU" sz="2400" dirty="0" err="1" smtClean="0">
                <a:latin typeface="Times New Roman" pitchFamily="18" charset="0"/>
                <a:cs typeface="Times New Roman" pitchFamily="18" charset="0"/>
              </a:rPr>
              <a:t>сонымен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қатар  бағдарламалық жабдықтаманы құрастырушыларға  ортақ түсініктерге </a:t>
            </a:r>
            <a:r>
              <a:rPr lang="ru-RU" sz="2400" dirty="0" smtClean="0">
                <a:latin typeface="Times New Roman" pitchFamily="18" charset="0"/>
                <a:cs typeface="Times New Roman" pitchFamily="18" charset="0"/>
              </a:rPr>
              <a:t>(</a:t>
            </a:r>
            <a:r>
              <a:rPr lang="ru-RU" sz="2400" dirty="0" err="1" smtClean="0">
                <a:latin typeface="Times New Roman" pitchFamily="18" charset="0"/>
                <a:cs typeface="Times New Roman" pitchFamily="18" charset="0"/>
              </a:rPr>
              <a:t>мысалы</a:t>
            </a:r>
            <a:r>
              <a:rPr lang="ru-RU" sz="2400" dirty="0" smtClean="0">
                <a:latin typeface="Times New Roman" pitchFamily="18" charset="0"/>
                <a:cs typeface="Times New Roman" pitchFamily="18" charset="0"/>
              </a:rPr>
              <a:t> класс, компонент) </a:t>
            </a:r>
            <a:r>
              <a:rPr lang="ru-RU" sz="2400" dirty="0" err="1" smtClean="0">
                <a:latin typeface="Times New Roman" pitchFamily="18" charset="0"/>
                <a:cs typeface="Times New Roman" pitchFamily="18" charset="0"/>
              </a:rPr>
              <a:t>жетуге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графикалық мағынаға қол жеткізуге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мүмкіндік береді</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және  жобалау</a:t>
            </a:r>
            <a:r>
              <a:rPr lang="ru-RU" sz="2400" dirty="0" smtClean="0">
                <a:latin typeface="Times New Roman" pitchFamily="18" charset="0"/>
                <a:cs typeface="Times New Roman" pitchFamily="18" charset="0"/>
              </a:rPr>
              <a:t> мен </a:t>
            </a:r>
            <a:r>
              <a:rPr lang="ru-RU" sz="2400" dirty="0" err="1" smtClean="0">
                <a:latin typeface="Times New Roman" pitchFamily="18" charset="0"/>
                <a:cs typeface="Times New Roman" pitchFamily="18" charset="0"/>
              </a:rPr>
              <a:t>архитектураға көп мән беруге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мүмкіндік береді</a:t>
            </a:r>
            <a:r>
              <a:rPr lang="ru-RU" sz="2400" dirty="0">
                <a:latin typeface="Times New Roman" pitchFamily="18" charset="0"/>
                <a:cs typeface="Times New Roman" pitchFamily="18" charset="0"/>
              </a:rPr>
              <a:t>.</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b="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history/m/0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Заголовок 4"/>
          <p:cNvSpPr>
            <a:spLocks noGrp="1"/>
          </p:cNvSpPr>
          <p:nvPr>
            <p:ph type="title"/>
          </p:nvPr>
        </p:nvSpPr>
        <p:spPr>
          <a:xfrm>
            <a:off x="457200" y="274638"/>
            <a:ext cx="8229600" cy="5602634"/>
          </a:xfrm>
        </p:spPr>
        <p:txBody>
          <a:bodyPr>
            <a:noAutofit/>
          </a:bodyPr>
          <a:lstStyle/>
          <a:p>
            <a:pPr algn="l"/>
            <a:r>
              <a:rPr lang="en-US" sz="2400" dirty="0" smtClean="0">
                <a:latin typeface="Times New Roman" pitchFamily="18" charset="0"/>
                <a:cs typeface="Times New Roman" pitchFamily="18" charset="0"/>
              </a:rPr>
              <a:t>   1994 </a:t>
            </a:r>
            <a:r>
              <a:rPr lang="kk-KZ" sz="2400" dirty="0" smtClean="0">
                <a:latin typeface="Times New Roman" pitchFamily="18" charset="0"/>
                <a:cs typeface="Times New Roman" pitchFamily="18" charset="0"/>
              </a:rPr>
              <a:t>жылы </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hlinkClick r:id="rId3" tooltip="Rational Software"/>
              </a:rPr>
              <a:t>Rational</a:t>
            </a:r>
            <a:r>
              <a:rPr lang="ru-RU" sz="2400" dirty="0" smtClean="0">
                <a:latin typeface="Times New Roman" pitchFamily="18" charset="0"/>
                <a:cs typeface="Times New Roman" pitchFamily="18" charset="0"/>
                <a:hlinkClick r:id="rId3" tooltip="Rational Software"/>
              </a:rPr>
              <a:t> </a:t>
            </a:r>
            <a:r>
              <a:rPr lang="ru-RU" sz="2400" dirty="0" err="1" smtClean="0">
                <a:latin typeface="Times New Roman" pitchFamily="18" charset="0"/>
                <a:cs typeface="Times New Roman" pitchFamily="18" charset="0"/>
                <a:hlinkClick r:id="rId3" tooltip="Rational Software"/>
              </a:rPr>
              <a:t>Software</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компаниясында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жұмыс жасаған </a:t>
            </a:r>
            <a:r>
              <a:rPr lang="ru-RU" sz="2400" dirty="0" err="1" smtClean="0">
                <a:latin typeface="Times New Roman" pitchFamily="18" charset="0"/>
                <a:cs typeface="Times New Roman" pitchFamily="18" charset="0"/>
                <a:hlinkClick r:id="rId4" tooltip="Буч, Гради"/>
              </a:rPr>
              <a:t>Гради</a:t>
            </a:r>
            <a:r>
              <a:rPr lang="ru-RU" sz="2400" dirty="0" smtClean="0">
                <a:latin typeface="Times New Roman" pitchFamily="18" charset="0"/>
                <a:cs typeface="Times New Roman" pitchFamily="18" charset="0"/>
                <a:hlinkClick r:id="rId4" tooltip="Буч, Гради"/>
              </a:rPr>
              <a:t> </a:t>
            </a:r>
            <a:r>
              <a:rPr lang="ru-RU" sz="2400" dirty="0">
                <a:latin typeface="Times New Roman" pitchFamily="18" charset="0"/>
                <a:cs typeface="Times New Roman" pitchFamily="18" charset="0"/>
                <a:hlinkClick r:id="rId4" tooltip="Буч, Гради"/>
              </a:rPr>
              <a:t>Буч</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және</a:t>
            </a:r>
            <a:r>
              <a:rPr lang="ru-RU" sz="2400" dirty="0">
                <a:latin typeface="Times New Roman" pitchFamily="18" charset="0"/>
                <a:cs typeface="Times New Roman" pitchFamily="18" charset="0"/>
              </a:rPr>
              <a:t> </a:t>
            </a:r>
            <a:r>
              <a:rPr lang="ru-RU" sz="2400" dirty="0">
                <a:latin typeface="Times New Roman" pitchFamily="18" charset="0"/>
                <a:cs typeface="Times New Roman" pitchFamily="18" charset="0"/>
                <a:hlinkClick r:id="rId5" tooltip="Рамбо, Джеймс"/>
              </a:rPr>
              <a:t>Джеймс </a:t>
            </a:r>
            <a:r>
              <a:rPr lang="ru-RU" sz="2400" dirty="0" err="1" smtClean="0">
                <a:latin typeface="Times New Roman" pitchFamily="18" charset="0"/>
                <a:cs typeface="Times New Roman" pitchFamily="18" charset="0"/>
                <a:hlinkClick r:id="rId5" tooltip="Рамбо, Джеймс"/>
              </a:rPr>
              <a:t>Рамбо</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жаңа объектіге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бағытталған моделді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құру үшін бірікті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Тілдің негізіне</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hlinkClick r:id="rId6" tooltip="Object-Modeling Technique (страница отсутствует)"/>
              </a:rPr>
              <a:t>Object-Modeling</a:t>
            </a:r>
            <a:r>
              <a:rPr lang="ru-RU" sz="2400" dirty="0">
                <a:latin typeface="Times New Roman" pitchFamily="18" charset="0"/>
                <a:cs typeface="Times New Roman" pitchFamily="18" charset="0"/>
                <a:hlinkClick r:id="rId6" tooltip="Object-Modeling Technique (страница отсутствует)"/>
              </a:rPr>
              <a:t> </a:t>
            </a:r>
            <a:r>
              <a:rPr lang="ru-RU" sz="2400" dirty="0" err="1">
                <a:latin typeface="Times New Roman" pitchFamily="18" charset="0"/>
                <a:cs typeface="Times New Roman" pitchFamily="18" charset="0"/>
                <a:hlinkClick r:id="rId6" tooltip="Object-Modeling Technique (страница отсутствует)"/>
              </a:rPr>
              <a:t>Technique</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моделінің тәсілі алынды</a:t>
            </a:r>
            <a:r>
              <a:rPr lang="ru-RU" sz="2400" dirty="0" smtClean="0">
                <a:latin typeface="Times New Roman" pitchFamily="18" charset="0"/>
                <a:cs typeface="Times New Roman" pitchFamily="18" charset="0"/>
              </a:rPr>
              <a:t>. OMT </a:t>
            </a:r>
            <a:r>
              <a:rPr lang="ru-RU" sz="2400" dirty="0" err="1" smtClean="0">
                <a:latin typeface="Times New Roman" pitchFamily="18" charset="0"/>
                <a:cs typeface="Times New Roman" pitchFamily="18" charset="0"/>
              </a:rPr>
              <a:t>анализді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бағыттауға</a:t>
            </a:r>
            <a:r>
              <a:rPr lang="ru-RU" sz="2400" dirty="0" smtClean="0">
                <a:latin typeface="Times New Roman" pitchFamily="18" charset="0"/>
                <a:cs typeface="Times New Roman" pitchFamily="18" charset="0"/>
              </a:rPr>
              <a:t>, ал </a:t>
            </a:r>
            <a:r>
              <a:rPr lang="ru-RU" sz="2400" dirty="0" err="1">
                <a:latin typeface="Times New Roman" pitchFamily="18" charset="0"/>
                <a:cs typeface="Times New Roman" pitchFamily="18" charset="0"/>
              </a:rPr>
              <a:t>Booch</a:t>
            </a:r>
            <a:r>
              <a:rPr lang="ru-RU" sz="2400" dirty="0">
                <a:latin typeface="Times New Roman" pitchFamily="18" charset="0"/>
                <a:cs typeface="Times New Roman" pitchFamily="18" charset="0"/>
              </a:rPr>
              <a:t> — </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бағдарламалық жүйені жобалауға арналды</a:t>
            </a:r>
            <a:r>
              <a:rPr lang="ru-RU"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hlinkClick r:id="rId7" tooltip="1995 год"/>
              </a:rPr>
              <a:t>1995</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жылдың қазан айында</a:t>
            </a:r>
            <a:r>
              <a:rPr lang="ru-RU" sz="2400" dirty="0" smtClean="0">
                <a:latin typeface="Times New Roman" pitchFamily="18" charset="0"/>
                <a:cs typeface="Times New Roman" pitchFamily="18" charset="0"/>
              </a:rPr>
              <a:t>  0.8 </a:t>
            </a:r>
            <a:r>
              <a:rPr lang="ru-RU" sz="2400" dirty="0" err="1" smtClean="0">
                <a:latin typeface="Times New Roman" pitchFamily="18" charset="0"/>
                <a:cs typeface="Times New Roman" pitchFamily="18" charset="0"/>
              </a:rPr>
              <a:t>унифициаланған  әдістің версиясы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шықты</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a:t>
            </a:r>
            <a:r>
              <a:rPr lang="ru-RU" sz="2400" dirty="0">
                <a:latin typeface="Times New Roman" pitchFamily="18" charset="0"/>
                <a:cs typeface="Times New Roman" pitchFamily="18" charset="0"/>
                <a:hlinkClick r:id="rId8" tooltip="Английский язык"/>
              </a:rPr>
              <a:t>англ.</a:t>
            </a:r>
            <a:r>
              <a:rPr lang="ru-RU" sz="2400" dirty="0">
                <a:latin typeface="Times New Roman" pitchFamily="18" charset="0"/>
                <a:cs typeface="Times New Roman" pitchFamily="18" charset="0"/>
              </a:rPr>
              <a:t> </a:t>
            </a:r>
            <a:r>
              <a:rPr lang="ru-RU" sz="2400" i="1" dirty="0" err="1">
                <a:latin typeface="Times New Roman" pitchFamily="18" charset="0"/>
                <a:cs typeface="Times New Roman" pitchFamily="18" charset="0"/>
              </a:rPr>
              <a:t>Unified</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Method</a:t>
            </a:r>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1995 </a:t>
            </a:r>
            <a:r>
              <a:rPr lang="ru-RU" sz="2400" dirty="0" err="1" smtClean="0">
                <a:latin typeface="Times New Roman" pitchFamily="18" charset="0"/>
                <a:cs typeface="Times New Roman" pitchFamily="18" charset="0"/>
              </a:rPr>
              <a:t>жылдың күзіне қарай Rational</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компаниясына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hlinkClick r:id="rId9" tooltip="Якобсон, Ивар"/>
              </a:rPr>
              <a:t>Ивар</a:t>
            </a:r>
            <a:r>
              <a:rPr lang="ru-RU" sz="2400" dirty="0" smtClean="0">
                <a:latin typeface="Times New Roman" pitchFamily="18" charset="0"/>
                <a:cs typeface="Times New Roman" pitchFamily="18" charset="0"/>
                <a:hlinkClick r:id="rId9" tooltip="Якобсон, Ивар"/>
              </a:rPr>
              <a:t> Якобсон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қосылды </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ол</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Object-Oriented</a:t>
            </a: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Software</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Engineering</a:t>
            </a:r>
            <a:r>
              <a:rPr lang="ru-RU" sz="2400" dirty="0">
                <a:latin typeface="Times New Roman" pitchFamily="18" charset="0"/>
                <a:cs typeface="Times New Roman" pitchFamily="18" charset="0"/>
              </a:rPr>
              <a:t> — </a:t>
            </a:r>
            <a:r>
              <a:rPr lang="ru-RU" sz="2400" dirty="0" smtClean="0">
                <a:latin typeface="Times New Roman" pitchFamily="18" charset="0"/>
                <a:cs typeface="Times New Roman" pitchFamily="18" charset="0"/>
              </a:rPr>
              <a:t>OOSE </a:t>
            </a:r>
            <a:r>
              <a:rPr lang="ru-RU" sz="2400" dirty="0" err="1" smtClean="0">
                <a:latin typeface="Times New Roman" pitchFamily="18" charset="0"/>
                <a:cs typeface="Times New Roman" pitchFamily="18" charset="0"/>
              </a:rPr>
              <a:t>әдісінің </a:t>
            </a:r>
            <a:r>
              <a:rPr lang="ru-RU" sz="2400" dirty="0" smtClean="0">
                <a:latin typeface="Times New Roman" pitchFamily="18" charset="0"/>
                <a:cs typeface="Times New Roman" pitchFamily="18" charset="0"/>
              </a:rPr>
              <a:t>авторы </a:t>
            </a:r>
            <a:r>
              <a:rPr lang="ru-RU" sz="2400" dirty="0" err="1" smtClean="0">
                <a:latin typeface="Times New Roman" pitchFamily="18" charset="0"/>
                <a:cs typeface="Times New Roman" pitchFamily="18" charset="0"/>
              </a:rPr>
              <a:t>болды</a:t>
            </a:r>
            <a:r>
              <a:rPr lang="ru-RU" sz="2400" dirty="0" smtClean="0">
                <a:latin typeface="Times New Roman" pitchFamily="18" charset="0"/>
                <a:cs typeface="Times New Roman" pitchFamily="18" charset="0"/>
              </a:rPr>
              <a:t>.</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history/m/0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Заголовок 4"/>
          <p:cNvSpPr>
            <a:spLocks noGrp="1"/>
          </p:cNvSpPr>
          <p:nvPr>
            <p:ph type="title"/>
          </p:nvPr>
        </p:nvSpPr>
        <p:spPr>
          <a:xfrm>
            <a:off x="457200" y="274638"/>
            <a:ext cx="8229600" cy="5818658"/>
          </a:xfrm>
        </p:spPr>
        <p:txBody>
          <a:bodyPr>
            <a:noAutofit/>
          </a:bodyPr>
          <a:lstStyle/>
          <a:p>
            <a:pPr algn="l"/>
            <a:r>
              <a:rPr lang="ru-RU" sz="2400" dirty="0" smtClean="0">
                <a:latin typeface="Times New Roman" pitchFamily="18" charset="0"/>
                <a:cs typeface="Times New Roman" pitchFamily="18" charset="0"/>
              </a:rPr>
              <a:t> OOSE </a:t>
            </a:r>
            <a:r>
              <a:rPr lang="ru-RU" sz="2400" dirty="0" err="1" smtClean="0">
                <a:latin typeface="Times New Roman" pitchFamily="18" charset="0"/>
                <a:cs typeface="Times New Roman" pitchFamily="18" charset="0"/>
              </a:rPr>
              <a:t>бизнес-процесстерді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спецификациялау</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және </a:t>
            </a:r>
            <a:r>
              <a:rPr lang="ru-RU" sz="2400" dirty="0" smtClean="0">
                <a:latin typeface="Times New Roman" pitchFamily="18" charset="0"/>
                <a:cs typeface="Times New Roman" pitchFamily="18" charset="0"/>
              </a:rPr>
              <a:t>сценарий </a:t>
            </a:r>
            <a:r>
              <a:rPr lang="ru-RU" sz="2400" dirty="0" err="1" smtClean="0">
                <a:latin typeface="Times New Roman" pitchFamily="18" charset="0"/>
                <a:cs typeface="Times New Roman" pitchFamily="18" charset="0"/>
              </a:rPr>
              <a:t>көмегімен талап</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ету</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анализін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пайдалануды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қамтамасыз етті</a:t>
            </a:r>
            <a:r>
              <a:rPr lang="ru-RU" sz="2400" dirty="0" smtClean="0">
                <a:latin typeface="Times New Roman" pitchFamily="18" charset="0"/>
                <a:cs typeface="Times New Roman" pitchFamily="18" charset="0"/>
              </a:rPr>
              <a:t>. OOSE </a:t>
            </a:r>
            <a:r>
              <a:rPr lang="ru-RU" sz="2400" dirty="0" err="1" smtClean="0">
                <a:latin typeface="Times New Roman" pitchFamily="18" charset="0"/>
                <a:cs typeface="Times New Roman" pitchFamily="18" charset="0"/>
              </a:rPr>
              <a:t>сонымен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қатар  унифицияланған әдісте интегралданған болды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Бұл деңгейде  </a:t>
            </a:r>
            <a:r>
              <a:rPr lang="ru-RU" sz="2400" dirty="0" smtClean="0">
                <a:latin typeface="Times New Roman" pitchFamily="18" charset="0"/>
                <a:cs typeface="Times New Roman" pitchFamily="18" charset="0"/>
              </a:rPr>
              <a:t>UML </a:t>
            </a:r>
            <a:r>
              <a:rPr lang="ru-RU" sz="2400" dirty="0" err="1" smtClean="0">
                <a:latin typeface="Times New Roman" pitchFamily="18" charset="0"/>
                <a:cs typeface="Times New Roman" pitchFamily="18" charset="0"/>
              </a:rPr>
              <a:t>құру  процессті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ұйымдастыруда негізгі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рольді</a:t>
            </a:r>
            <a:r>
              <a:rPr lang="ru-RU"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hlinkClick r:id="rId3" tooltip="Object Management Group"/>
              </a:rPr>
              <a:t>OMG (</a:t>
            </a:r>
            <a:r>
              <a:rPr lang="ru-RU" sz="2400" dirty="0" err="1" smtClean="0">
                <a:latin typeface="Times New Roman" pitchFamily="18" charset="0"/>
                <a:cs typeface="Times New Roman" pitchFamily="18" charset="0"/>
                <a:hlinkClick r:id="rId3" tooltip="Object Management Group"/>
              </a:rPr>
              <a:t>Object</a:t>
            </a:r>
            <a:r>
              <a:rPr lang="ru-RU" sz="2400" dirty="0" smtClean="0">
                <a:latin typeface="Times New Roman" pitchFamily="18" charset="0"/>
                <a:cs typeface="Times New Roman" pitchFamily="18" charset="0"/>
                <a:hlinkClick r:id="rId3" tooltip="Object Management Group"/>
              </a:rPr>
              <a:t> </a:t>
            </a:r>
            <a:r>
              <a:rPr lang="ru-RU" sz="2400" dirty="0" err="1" smtClean="0">
                <a:latin typeface="Times New Roman" pitchFamily="18" charset="0"/>
                <a:cs typeface="Times New Roman" pitchFamily="18" charset="0"/>
                <a:hlinkClick r:id="rId3" tooltip="Object Management Group"/>
              </a:rPr>
              <a:t>Management</a:t>
            </a:r>
            <a:r>
              <a:rPr lang="ru-RU" sz="2400" dirty="0" smtClean="0">
                <a:latin typeface="Times New Roman" pitchFamily="18" charset="0"/>
                <a:cs typeface="Times New Roman" pitchFamily="18" charset="0"/>
                <a:hlinkClick r:id="rId3" tooltip="Object Management Group"/>
              </a:rPr>
              <a:t> </a:t>
            </a:r>
            <a:r>
              <a:rPr lang="ru-RU" sz="2400" dirty="0" err="1" smtClean="0">
                <a:latin typeface="Times New Roman" pitchFamily="18" charset="0"/>
                <a:cs typeface="Times New Roman" pitchFamily="18" charset="0"/>
                <a:hlinkClick r:id="rId3" tooltip="Object Management Group"/>
              </a:rPr>
              <a:t>Group</a:t>
            </a:r>
            <a:r>
              <a:rPr lang="ru-RU" sz="2400" dirty="0" smtClean="0">
                <a:latin typeface="Times New Roman" pitchFamily="18" charset="0"/>
                <a:cs typeface="Times New Roman" pitchFamily="18" charset="0"/>
                <a:hlinkClick r:id="rId3" tooltip="Object Management Group"/>
              </a:rPr>
              <a:t>)</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алды</a:t>
            </a:r>
            <a:r>
              <a:rPr lang="ru-RU" sz="2400" dirty="0" smtClean="0">
                <a:latin typeface="Times New Roman" pitchFamily="18" charset="0"/>
                <a:cs typeface="Times New Roman" pitchFamily="18" charset="0"/>
              </a:rPr>
              <a:t>. OMG </a:t>
            </a:r>
            <a:r>
              <a:rPr lang="ru-RU" sz="2400" dirty="0" err="1" smtClean="0">
                <a:latin typeface="Times New Roman" pitchFamily="18" charset="0"/>
                <a:cs typeface="Times New Roman" pitchFamily="18" charset="0"/>
              </a:rPr>
              <a:t>Құрастырушылар тобына</a:t>
            </a:r>
            <a:r>
              <a:rPr lang="ru-RU" sz="2400" dirty="0" smtClean="0">
                <a:latin typeface="Times New Roman" pitchFamily="18" charset="0"/>
                <a:cs typeface="Times New Roman" pitchFamily="18" charset="0"/>
              </a:rPr>
              <a:t> Буч, </a:t>
            </a:r>
            <a:r>
              <a:rPr lang="ru-RU" sz="2400" dirty="0" err="1" smtClean="0">
                <a:latin typeface="Times New Roman" pitchFamily="18" charset="0"/>
                <a:cs typeface="Times New Roman" pitchFamily="18" charset="0"/>
              </a:rPr>
              <a:t>Рамбо</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және </a:t>
            </a:r>
            <a:r>
              <a:rPr lang="ru-RU" sz="2400" dirty="0" smtClean="0">
                <a:latin typeface="Times New Roman" pitchFamily="18" charset="0"/>
                <a:cs typeface="Times New Roman" pitchFamily="18" charset="0"/>
              </a:rPr>
              <a:t>Якобсон </a:t>
            </a:r>
            <a:r>
              <a:rPr lang="ru-RU" sz="2400" dirty="0" err="1" smtClean="0">
                <a:latin typeface="Times New Roman" pitchFamily="18" charset="0"/>
                <a:cs typeface="Times New Roman" pitchFamily="18" charset="0"/>
              </a:rPr>
              <a:t>кірді</a:t>
            </a:r>
            <a:r>
              <a:rPr lang="ru-RU"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hlinkClick r:id="rId4" tooltip="1996 год"/>
              </a:rPr>
              <a:t>1996</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жылы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маусым</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және шілде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айында</a:t>
            </a:r>
            <a:r>
              <a:rPr lang="ru-RU" sz="2400" dirty="0" smtClean="0">
                <a:latin typeface="Times New Roman" pitchFamily="18" charset="0"/>
                <a:cs typeface="Times New Roman" pitchFamily="18" charset="0"/>
              </a:rPr>
              <a:t>  UML </a:t>
            </a:r>
            <a:r>
              <a:rPr lang="ru-RU" sz="2400" dirty="0" err="1" smtClean="0">
                <a:latin typeface="Times New Roman" pitchFamily="18" charset="0"/>
                <a:cs typeface="Times New Roman" pitchFamily="18" charset="0"/>
              </a:rPr>
              <a:t>спецификациясы</a:t>
            </a:r>
            <a:r>
              <a:rPr lang="ru-RU" sz="2400" dirty="0" smtClean="0">
                <a:latin typeface="Times New Roman" pitchFamily="18" charset="0"/>
                <a:cs typeface="Times New Roman" pitchFamily="18" charset="0"/>
              </a:rPr>
              <a:t> 0.9 и 0.91 версия </a:t>
            </a:r>
            <a:r>
              <a:rPr lang="ru-RU" sz="2400" dirty="0" err="1" smtClean="0">
                <a:latin typeface="Times New Roman" pitchFamily="18" charset="0"/>
                <a:cs typeface="Times New Roman" pitchFamily="18" charset="0"/>
              </a:rPr>
              <a:t>түрлері шықты</a:t>
            </a:r>
            <a:r>
              <a:rPr lang="ru-RU" sz="2400" dirty="0" smtClean="0">
                <a:latin typeface="Times New Roman" pitchFamily="18" charset="0"/>
                <a:cs typeface="Times New Roman" pitchFamily="18" charset="0"/>
              </a:rPr>
              <a:t>.</a:t>
            </a:r>
            <a:endParaRPr lang="ru-RU"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490066"/>
          </a:xfrm>
        </p:spPr>
        <p:txBody>
          <a:bodyPr>
            <a:noAutofit/>
          </a:bodyPr>
          <a:lstStyle/>
          <a:p>
            <a:r>
              <a:rPr lang="kk-KZ" sz="2800" dirty="0" smtClean="0"/>
              <a:t>Объектіге бағытталған әдістердің тарихы</a:t>
            </a:r>
            <a:endParaRPr lang="ru-RU" sz="2800" dirty="0"/>
          </a:p>
        </p:txBody>
      </p:sp>
      <p:pic>
        <p:nvPicPr>
          <p:cNvPr id="19458" name="Picture 2" descr="Файл:OO-historie.jpg"/>
          <p:cNvPicPr>
            <a:picLocks noChangeAspect="1" noChangeArrowheads="1"/>
          </p:cNvPicPr>
          <p:nvPr/>
        </p:nvPicPr>
        <p:blipFill>
          <a:blip r:embed="rId2" cstate="print"/>
          <a:srcRect/>
          <a:stretch>
            <a:fillRect/>
          </a:stretch>
        </p:blipFill>
        <p:spPr bwMode="auto">
          <a:xfrm>
            <a:off x="683568" y="908720"/>
            <a:ext cx="7944961" cy="547260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history/m/0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Заголовок 4"/>
          <p:cNvSpPr>
            <a:spLocks noGrp="1"/>
          </p:cNvSpPr>
          <p:nvPr>
            <p:ph type="title"/>
          </p:nvPr>
        </p:nvSpPr>
        <p:spPr>
          <a:xfrm>
            <a:off x="457200" y="274638"/>
            <a:ext cx="8229600" cy="6034682"/>
          </a:xfrm>
        </p:spPr>
        <p:txBody>
          <a:bodyPr>
            <a:noAutofit/>
          </a:bodyPr>
          <a:lstStyle/>
          <a:p>
            <a:pPr algn="l"/>
            <a:r>
              <a:rPr lang="ru-RU" sz="2400"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Версиясы</a:t>
            </a:r>
            <a:r>
              <a:rPr lang="ru-RU" sz="2400" b="1" dirty="0" smtClean="0">
                <a:latin typeface="Times New Roman" pitchFamily="18" charset="0"/>
                <a:cs typeface="Times New Roman" pitchFamily="18" charset="0"/>
              </a:rPr>
              <a:t> :              </a:t>
            </a:r>
            <a:r>
              <a:rPr lang="ru-RU" sz="2400" b="1" dirty="0" err="1" smtClean="0">
                <a:latin typeface="Times New Roman" pitchFamily="18" charset="0"/>
                <a:cs typeface="Times New Roman" pitchFamily="18" charset="0"/>
              </a:rPr>
              <a:t>Қабылдау уақыты:</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1.1                           1997  </a:t>
            </a:r>
            <a:r>
              <a:rPr lang="ru-RU" sz="2400" dirty="0" err="1" smtClean="0">
                <a:latin typeface="Times New Roman" pitchFamily="18" charset="0"/>
                <a:cs typeface="Times New Roman" pitchFamily="18" charset="0"/>
              </a:rPr>
              <a:t>қазан</a:t>
            </a:r>
            <a:r>
              <a:rPr lang="ru-RU" sz="2400" baseline="30000" dirty="0" smtClean="0">
                <a:latin typeface="Times New Roman" pitchFamily="18" charset="0"/>
                <a:cs typeface="Times New Roman" pitchFamily="18" charset="0"/>
              </a:rPr>
              <a:t/>
            </a:r>
            <a:br>
              <a:rPr lang="ru-RU" sz="2400" baseline="30000" dirty="0" smtClean="0">
                <a:latin typeface="Times New Roman" pitchFamily="18" charset="0"/>
                <a:cs typeface="Times New Roman" pitchFamily="18" charset="0"/>
              </a:rPr>
            </a:br>
            <a:r>
              <a:rPr lang="ru-RU" sz="2400" baseline="300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1.3                           2000  </a:t>
            </a:r>
            <a:r>
              <a:rPr lang="ru-RU" sz="2400" dirty="0" err="1" smtClean="0">
                <a:latin typeface="Times New Roman" pitchFamily="18" charset="0"/>
                <a:cs typeface="Times New Roman" pitchFamily="18" charset="0"/>
              </a:rPr>
              <a:t>наурыз</a:t>
            </a:r>
            <a:r>
              <a:rPr lang="ru-RU" sz="2400" baseline="30000" dirty="0" smtClean="0">
                <a:latin typeface="Times New Roman" pitchFamily="18" charset="0"/>
                <a:cs typeface="Times New Roman" pitchFamily="18" charset="0"/>
              </a:rPr>
              <a:t/>
            </a:r>
            <a:br>
              <a:rPr lang="ru-RU" sz="2400" baseline="30000" dirty="0" smtClean="0">
                <a:latin typeface="Times New Roman" pitchFamily="18" charset="0"/>
                <a:cs typeface="Times New Roman" pitchFamily="18" charset="0"/>
              </a:rPr>
            </a:br>
            <a:r>
              <a:rPr lang="ru-RU" sz="2400" baseline="300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1.4                           2001 </a:t>
            </a:r>
            <a:r>
              <a:rPr lang="ru-RU" sz="2400" dirty="0" err="1" smtClean="0">
                <a:latin typeface="Times New Roman" pitchFamily="18" charset="0"/>
                <a:cs typeface="Times New Roman" pitchFamily="18" charset="0"/>
              </a:rPr>
              <a:t>қыркүйек</a:t>
            </a:r>
            <a:r>
              <a:rPr lang="ru-RU" sz="2400" baseline="30000" dirty="0" smtClean="0">
                <a:latin typeface="Times New Roman" pitchFamily="18" charset="0"/>
                <a:cs typeface="Times New Roman" pitchFamily="18" charset="0"/>
              </a:rPr>
              <a:t/>
            </a:r>
            <a:br>
              <a:rPr lang="ru-RU" sz="2400" baseline="30000" dirty="0" smtClean="0">
                <a:latin typeface="Times New Roman" pitchFamily="18" charset="0"/>
                <a:cs typeface="Times New Roman" pitchFamily="18" charset="0"/>
              </a:rPr>
            </a:br>
            <a:r>
              <a:rPr lang="ru-RU" sz="2400" baseline="300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1.4.2                        2004  </a:t>
            </a:r>
            <a:r>
              <a:rPr lang="ru-RU" sz="2400" dirty="0" err="1" smtClean="0">
                <a:latin typeface="Times New Roman" pitchFamily="18" charset="0"/>
                <a:cs typeface="Times New Roman" pitchFamily="18" charset="0"/>
              </a:rPr>
              <a:t>маусым</a:t>
            </a:r>
            <a:r>
              <a:rPr lang="ru-RU" sz="2400" baseline="30000" dirty="0" smtClean="0">
                <a:latin typeface="Times New Roman" pitchFamily="18" charset="0"/>
                <a:cs typeface="Times New Roman" pitchFamily="18" charset="0"/>
              </a:rPr>
              <a:t> </a:t>
            </a:r>
            <a:br>
              <a:rPr lang="ru-RU" sz="2400" baseline="30000" dirty="0" smtClean="0">
                <a:latin typeface="Times New Roman" pitchFamily="18" charset="0"/>
                <a:cs typeface="Times New Roman" pitchFamily="18" charset="0"/>
              </a:rPr>
            </a:br>
            <a:r>
              <a:rPr lang="ru-RU" sz="2400" baseline="300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1.5                           2003  </a:t>
            </a:r>
            <a:r>
              <a:rPr lang="ru-RU" sz="2400" dirty="0" err="1" smtClean="0">
                <a:latin typeface="Times New Roman" pitchFamily="18" charset="0"/>
                <a:cs typeface="Times New Roman" pitchFamily="18" charset="0"/>
              </a:rPr>
              <a:t>наурыз</a:t>
            </a:r>
            <a:r>
              <a:rPr lang="ru-RU" sz="2400" baseline="30000" dirty="0" smtClean="0">
                <a:latin typeface="Times New Roman" pitchFamily="18" charset="0"/>
                <a:cs typeface="Times New Roman" pitchFamily="18" charset="0"/>
              </a:rPr>
              <a:t> </a:t>
            </a:r>
            <a:br>
              <a:rPr lang="ru-RU" sz="2400" baseline="30000" dirty="0" smtClean="0">
                <a:latin typeface="Times New Roman" pitchFamily="18" charset="0"/>
                <a:cs typeface="Times New Roman" pitchFamily="18" charset="0"/>
              </a:rPr>
            </a:br>
            <a:r>
              <a:rPr lang="ru-RU" sz="2400" baseline="300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2.0                          2005   </a:t>
            </a:r>
            <a:r>
              <a:rPr lang="ru-RU" sz="2400" dirty="0" err="1" smtClean="0">
                <a:latin typeface="Times New Roman" pitchFamily="18" charset="0"/>
                <a:cs typeface="Times New Roman" pitchFamily="18" charset="0"/>
              </a:rPr>
              <a:t>шілде</a:t>
            </a:r>
            <a:r>
              <a:rPr lang="ru-RU" sz="2400" baseline="30000" dirty="0" smtClean="0">
                <a:latin typeface="Times New Roman" pitchFamily="18" charset="0"/>
                <a:cs typeface="Times New Roman" pitchFamily="18" charset="0"/>
              </a:rPr>
              <a:t> </a:t>
            </a:r>
            <a:br>
              <a:rPr lang="ru-RU" sz="2400" baseline="30000" dirty="0" smtClean="0">
                <a:latin typeface="Times New Roman" pitchFamily="18" charset="0"/>
                <a:cs typeface="Times New Roman" pitchFamily="18" charset="0"/>
              </a:rPr>
            </a:br>
            <a:r>
              <a:rPr lang="ru-RU" sz="2400" baseline="300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2.1                          </a:t>
            </a:r>
            <a:r>
              <a:rPr lang="ru-RU" sz="2400" dirty="0" err="1" smtClean="0">
                <a:latin typeface="Times New Roman" pitchFamily="18" charset="0"/>
                <a:cs typeface="Times New Roman" pitchFamily="18" charset="0"/>
              </a:rPr>
              <a:t>формальды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түрде қабылданбады</a:t>
            </a:r>
            <a:r>
              <a:rPr lang="ru-RU" sz="2400" baseline="30000" dirty="0" smtClean="0">
                <a:latin typeface="Times New Roman" pitchFamily="18" charset="0"/>
                <a:cs typeface="Times New Roman" pitchFamily="18" charset="0"/>
              </a:rPr>
              <a:t/>
            </a:r>
            <a:br>
              <a:rPr lang="ru-RU" sz="2400" baseline="30000" dirty="0" smtClean="0">
                <a:latin typeface="Times New Roman" pitchFamily="18" charset="0"/>
                <a:cs typeface="Times New Roman" pitchFamily="18" charset="0"/>
              </a:rPr>
            </a:br>
            <a:r>
              <a:rPr lang="ru-RU" sz="2400" baseline="300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2.1.1                        2007 </a:t>
            </a:r>
            <a:r>
              <a:rPr lang="ru-RU" sz="2400" dirty="0" err="1" smtClean="0">
                <a:latin typeface="Times New Roman" pitchFamily="18" charset="0"/>
                <a:cs typeface="Times New Roman" pitchFamily="18" charset="0"/>
              </a:rPr>
              <a:t>тамыз</a:t>
            </a:r>
            <a:r>
              <a:rPr lang="ru-RU" sz="2400" baseline="30000" dirty="0" smtClean="0">
                <a:latin typeface="Times New Roman" pitchFamily="18" charset="0"/>
                <a:cs typeface="Times New Roman" pitchFamily="18" charset="0"/>
              </a:rPr>
              <a:t/>
            </a:r>
            <a:br>
              <a:rPr lang="ru-RU" sz="2400" baseline="30000" dirty="0" smtClean="0">
                <a:latin typeface="Times New Roman" pitchFamily="18" charset="0"/>
                <a:cs typeface="Times New Roman" pitchFamily="18" charset="0"/>
              </a:rPr>
            </a:br>
            <a:r>
              <a:rPr lang="ru-RU" sz="2400" baseline="300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2.1.2                        2007 </a:t>
            </a:r>
            <a:r>
              <a:rPr lang="ru-RU" sz="2400" dirty="0" err="1" smtClean="0">
                <a:latin typeface="Times New Roman" pitchFamily="18" charset="0"/>
                <a:cs typeface="Times New Roman" pitchFamily="18" charset="0"/>
              </a:rPr>
              <a:t>қараша</a:t>
            </a:r>
            <a:r>
              <a:rPr lang="ru-RU" sz="2400" baseline="30000" dirty="0" smtClean="0">
                <a:latin typeface="Times New Roman" pitchFamily="18" charset="0"/>
                <a:cs typeface="Times New Roman" pitchFamily="18" charset="0"/>
              </a:rPr>
              <a:t/>
            </a:r>
            <a:br>
              <a:rPr lang="ru-RU" sz="2400" baseline="30000" dirty="0" smtClean="0">
                <a:latin typeface="Times New Roman" pitchFamily="18" charset="0"/>
                <a:cs typeface="Times New Roman" pitchFamily="18" charset="0"/>
              </a:rPr>
            </a:br>
            <a:r>
              <a:rPr lang="ru-RU" sz="2400" baseline="300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2.2                           2009 </a:t>
            </a:r>
            <a:r>
              <a:rPr lang="ru-RU" sz="2400" dirty="0" err="1" smtClean="0">
                <a:latin typeface="Times New Roman" pitchFamily="18" charset="0"/>
                <a:cs typeface="Times New Roman" pitchFamily="18" charset="0"/>
              </a:rPr>
              <a:t>ақпан</a:t>
            </a:r>
            <a:r>
              <a:rPr lang="ru-RU" sz="2400" baseline="30000" dirty="0" smtClean="0">
                <a:latin typeface="Times New Roman" pitchFamily="18" charset="0"/>
                <a:cs typeface="Times New Roman" pitchFamily="18" charset="0"/>
              </a:rPr>
              <a:t/>
            </a:r>
            <a:br>
              <a:rPr lang="ru-RU" sz="2400" baseline="30000" dirty="0" smtClean="0">
                <a:latin typeface="Times New Roman" pitchFamily="18" charset="0"/>
                <a:cs typeface="Times New Roman" pitchFamily="18" charset="0"/>
              </a:rPr>
            </a:br>
            <a:r>
              <a:rPr lang="ru-RU" sz="2400" baseline="300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2.3                           2010 </a:t>
            </a:r>
            <a:r>
              <a:rPr lang="ru-RU" sz="2400" dirty="0" err="1" smtClean="0">
                <a:latin typeface="Times New Roman" pitchFamily="18" charset="0"/>
                <a:cs typeface="Times New Roman" pitchFamily="18" charset="0"/>
              </a:rPr>
              <a:t>мамыр</a:t>
            </a:r>
            <a:r>
              <a:rPr lang="ru-RU" sz="2400" baseline="30000" dirty="0" smtClean="0">
                <a:latin typeface="Times New Roman" pitchFamily="18" charset="0"/>
                <a:cs typeface="Times New Roman" pitchFamily="18" charset="0"/>
              </a:rPr>
              <a:t/>
            </a:r>
            <a:br>
              <a:rPr lang="ru-RU" sz="2400" baseline="30000" dirty="0" smtClean="0">
                <a:latin typeface="Times New Roman" pitchFamily="18" charset="0"/>
                <a:cs typeface="Times New Roman" pitchFamily="18" charset="0"/>
              </a:rPr>
            </a:br>
            <a:r>
              <a:rPr lang="ru-RU" sz="2400" baseline="300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2.4.2                        2011 </a:t>
            </a:r>
            <a:r>
              <a:rPr lang="ru-RU" sz="2400" dirty="0" err="1" smtClean="0">
                <a:latin typeface="Times New Roman" pitchFamily="18" charset="0"/>
                <a:cs typeface="Times New Roman" pitchFamily="18" charset="0"/>
              </a:rPr>
              <a:t>наурыз</a:t>
            </a:r>
            <a:endParaRPr lang="ru-RU" sz="2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history/m/0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Заголовок 5"/>
          <p:cNvSpPr>
            <a:spLocks noGrp="1"/>
          </p:cNvSpPr>
          <p:nvPr>
            <p:ph type="title"/>
          </p:nvPr>
        </p:nvSpPr>
        <p:spPr>
          <a:xfrm>
            <a:off x="457200" y="274638"/>
            <a:ext cx="8229600" cy="5386610"/>
          </a:xfrm>
        </p:spPr>
        <p:txBody>
          <a:bodyPr>
            <a:noAutofit/>
          </a:bodyPr>
          <a:lstStyle/>
          <a:p>
            <a:pPr algn="l"/>
            <a:r>
              <a:rPr lang="ru-RU" sz="2400" dirty="0" smtClean="0">
                <a:latin typeface="Times New Roman" pitchFamily="18" charset="0"/>
                <a:cs typeface="Times New Roman" pitchFamily="18" charset="0"/>
              </a:rPr>
              <a:t>UML </a:t>
            </a:r>
            <a:r>
              <a:rPr lang="ru-RU" sz="2400" dirty="0" err="1" smtClean="0">
                <a:latin typeface="Times New Roman" pitchFamily="18" charset="0"/>
                <a:cs typeface="Times New Roman" pitchFamily="18" charset="0"/>
              </a:rPr>
              <a:t>толқынына  жаңа версиялар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тілдерін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құруға </a:t>
            </a:r>
            <a:r>
              <a:rPr lang="ru-RU" sz="2400" dirty="0">
                <a:latin typeface="Times New Roman" pitchFamily="18" charset="0"/>
                <a:cs typeface="Times New Roman" pitchFamily="18" charset="0"/>
              </a:rPr>
              <a:t> </a:t>
            </a:r>
            <a:r>
              <a:rPr lang="ru-RU" sz="2400" dirty="0">
                <a:latin typeface="Times New Roman" pitchFamily="18" charset="0"/>
                <a:cs typeface="Times New Roman" pitchFamily="18" charset="0"/>
                <a:hlinkClick r:id="rId3" tooltip="UML Partners"/>
              </a:rPr>
              <a:t>UML </a:t>
            </a:r>
            <a:r>
              <a:rPr lang="ru-RU" sz="2400" dirty="0" err="1">
                <a:latin typeface="Times New Roman" pitchFamily="18" charset="0"/>
                <a:cs typeface="Times New Roman" pitchFamily="18" charset="0"/>
                <a:hlinkClick r:id="rId3" tooltip="UML Partners"/>
              </a:rPr>
              <a:t>Partners</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компаниясына</a:t>
            </a:r>
            <a:r>
              <a:rPr lang="ru-RU" sz="2400" dirty="0" smtClean="0">
                <a:latin typeface="Times New Roman" pitchFamily="18" charset="0"/>
                <a:cs typeface="Times New Roman" pitchFamily="18" charset="0"/>
              </a:rPr>
              <a:t> , </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hlinkClick r:id="rId4" tooltip="Digital Equipment Corporation"/>
              </a:rPr>
              <a:t>Digital</a:t>
            </a:r>
            <a:r>
              <a:rPr lang="ru-RU" sz="2400" dirty="0">
                <a:latin typeface="Times New Roman" pitchFamily="18" charset="0"/>
                <a:cs typeface="Times New Roman" pitchFamily="18" charset="0"/>
                <a:hlinkClick r:id="rId4" tooltip="Digital Equipment Corporation"/>
              </a:rPr>
              <a:t> </a:t>
            </a:r>
            <a:r>
              <a:rPr lang="ru-RU" sz="2400" dirty="0" err="1">
                <a:latin typeface="Times New Roman" pitchFamily="18" charset="0"/>
                <a:cs typeface="Times New Roman" pitchFamily="18" charset="0"/>
                <a:hlinkClick r:id="rId4" tooltip="Digital Equipment Corporation"/>
              </a:rPr>
              <a:t>Equipment</a:t>
            </a:r>
            <a:r>
              <a:rPr lang="ru-RU" sz="2400" dirty="0">
                <a:latin typeface="Times New Roman" pitchFamily="18" charset="0"/>
                <a:cs typeface="Times New Roman" pitchFamily="18" charset="0"/>
                <a:hlinkClick r:id="rId4" tooltip="Digital Equipment Corporation"/>
              </a:rPr>
              <a:t> </a:t>
            </a:r>
            <a:r>
              <a:rPr lang="ru-RU" sz="2400" dirty="0" err="1">
                <a:latin typeface="Times New Roman" pitchFamily="18" charset="0"/>
                <a:cs typeface="Times New Roman" pitchFamily="18" charset="0"/>
                <a:hlinkClick r:id="rId4" tooltip="Digital Equipment Corporation"/>
              </a:rPr>
              <a:t>Corporation</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hlinkClick r:id="rId5" tooltip="Hewlett-Packard"/>
              </a:rPr>
              <a:t>Hewlett-Packard</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i-Logix</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IntelliCorp</a:t>
            </a:r>
            <a:r>
              <a:rPr lang="ru-RU" sz="2400" dirty="0">
                <a:latin typeface="Times New Roman" pitchFamily="18" charset="0"/>
                <a:cs typeface="Times New Roman" pitchFamily="18" charset="0"/>
              </a:rPr>
              <a:t>, </a:t>
            </a:r>
            <a:r>
              <a:rPr lang="ru-RU" sz="2400" dirty="0">
                <a:latin typeface="Times New Roman" pitchFamily="18" charset="0"/>
                <a:cs typeface="Times New Roman" pitchFamily="18" charset="0"/>
                <a:hlinkClick r:id="rId6" tooltip="IBM"/>
              </a:rPr>
              <a:t>IBM</a:t>
            </a:r>
            <a:r>
              <a:rPr lang="ru-RU" sz="2400" dirty="0">
                <a:latin typeface="Times New Roman" pitchFamily="18" charset="0"/>
                <a:cs typeface="Times New Roman" pitchFamily="18" charset="0"/>
              </a:rPr>
              <a:t>, ICON </a:t>
            </a:r>
            <a:r>
              <a:rPr lang="ru-RU" sz="2400" dirty="0" err="1">
                <a:latin typeface="Times New Roman" pitchFamily="18" charset="0"/>
                <a:cs typeface="Times New Roman" pitchFamily="18" charset="0"/>
              </a:rPr>
              <a:t>Computing</a:t>
            </a:r>
            <a:r>
              <a:rPr lang="ru-RU" sz="2400" dirty="0">
                <a:latin typeface="Times New Roman" pitchFamily="18" charset="0"/>
                <a:cs typeface="Times New Roman" pitchFamily="18" charset="0"/>
              </a:rPr>
              <a:t>, MCI </a:t>
            </a:r>
            <a:r>
              <a:rPr lang="ru-RU" sz="2400" dirty="0" err="1">
                <a:latin typeface="Times New Roman" pitchFamily="18" charset="0"/>
                <a:cs typeface="Times New Roman" pitchFamily="18" charset="0"/>
              </a:rPr>
              <a:t>Systemhouse,</a:t>
            </a:r>
            <a:r>
              <a:rPr lang="ru-RU" sz="2400" dirty="0" err="1">
                <a:latin typeface="Times New Roman" pitchFamily="18" charset="0"/>
                <a:cs typeface="Times New Roman" pitchFamily="18" charset="0"/>
                <a:hlinkClick r:id="rId7" tooltip="Microsoft"/>
              </a:rPr>
              <a:t>Microsoft</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hlinkClick r:id="rId8" tooltip="Oracle"/>
              </a:rPr>
              <a:t>Oracle</a:t>
            </a:r>
            <a:r>
              <a:rPr lang="ru-RU" sz="2400" dirty="0">
                <a:latin typeface="Times New Roman" pitchFamily="18" charset="0"/>
                <a:cs typeface="Times New Roman" pitchFamily="18" charset="0"/>
                <a:hlinkClick r:id="rId8" tooltip="Oracle"/>
              </a:rPr>
              <a:t> </a:t>
            </a:r>
            <a:r>
              <a:rPr lang="ru-RU" sz="2400" dirty="0" err="1">
                <a:latin typeface="Times New Roman" pitchFamily="18" charset="0"/>
                <a:cs typeface="Times New Roman" pitchFamily="18" charset="0"/>
                <a:hlinkClick r:id="rId8" tooltip="Oracle"/>
              </a:rPr>
              <a:t>Corporation</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hlinkClick r:id="rId9" tooltip="Rational Software"/>
              </a:rPr>
              <a:t>Rational</a:t>
            </a:r>
            <a:r>
              <a:rPr lang="ru-RU" sz="2400" dirty="0">
                <a:latin typeface="Times New Roman" pitchFamily="18" charset="0"/>
                <a:cs typeface="Times New Roman" pitchFamily="18" charset="0"/>
                <a:hlinkClick r:id="rId9" tooltip="Rational Software"/>
              </a:rPr>
              <a:t> </a:t>
            </a:r>
            <a:r>
              <a:rPr lang="ru-RU" sz="2400" dirty="0" err="1">
                <a:latin typeface="Times New Roman" pitchFamily="18" charset="0"/>
                <a:cs typeface="Times New Roman" pitchFamily="18" charset="0"/>
                <a:hlinkClick r:id="rId9" tooltip="Rational Software"/>
              </a:rPr>
              <a:t>Software</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hlinkClick r:id="rId10" tooltip="Texas Instruments"/>
              </a:rPr>
              <a:t>Texas</a:t>
            </a:r>
            <a:r>
              <a:rPr lang="ru-RU" sz="2400" dirty="0">
                <a:latin typeface="Times New Roman" pitchFamily="18" charset="0"/>
                <a:cs typeface="Times New Roman" pitchFamily="18" charset="0"/>
                <a:hlinkClick r:id="rId10" tooltip="Texas Instruments"/>
              </a:rPr>
              <a:t> </a:t>
            </a:r>
            <a:r>
              <a:rPr lang="ru-RU" sz="2400" dirty="0" err="1">
                <a:latin typeface="Times New Roman" pitchFamily="18" charset="0"/>
                <a:cs typeface="Times New Roman" pitchFamily="18" charset="0"/>
                <a:hlinkClick r:id="rId10" tooltip="Texas Instruments"/>
              </a:rPr>
              <a:t>Instruments</a:t>
            </a:r>
            <a:r>
              <a:rPr lang="ru-RU" sz="2400" dirty="0">
                <a:latin typeface="Times New Roman" pitchFamily="18" charset="0"/>
                <a:cs typeface="Times New Roman" pitchFamily="18" charset="0"/>
              </a:rPr>
              <a:t> и </a:t>
            </a:r>
            <a:r>
              <a:rPr lang="ru-RU" sz="2400" dirty="0" err="1" smtClean="0">
                <a:latin typeface="Times New Roman" pitchFamily="18" charset="0"/>
                <a:cs typeface="Times New Roman" pitchFamily="18" charset="0"/>
                <a:hlinkClick r:id="rId11" tooltip="Unisys"/>
              </a:rPr>
              <a:t>Unisys</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қосылды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Бірігу</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жұмыстары нәтижесінде </a:t>
            </a:r>
            <a:r>
              <a:rPr lang="ru-RU" sz="2400" dirty="0" smtClean="0">
                <a:latin typeface="Times New Roman" pitchFamily="18" charset="0"/>
                <a:cs typeface="Times New Roman" pitchFamily="18" charset="0"/>
                <a:hlinkClick r:id="rId12" tooltip="1997 год"/>
              </a:rPr>
              <a:t>1997</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жылы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қаңтар айында</a:t>
            </a:r>
            <a:r>
              <a:rPr lang="ru-RU" sz="2400" dirty="0" smtClean="0">
                <a:latin typeface="Times New Roman" pitchFamily="18" charset="0"/>
                <a:cs typeface="Times New Roman" pitchFamily="18" charset="0"/>
              </a:rPr>
              <a:t> UML 1.0 </a:t>
            </a:r>
            <a:r>
              <a:rPr lang="ru-RU" sz="2400" dirty="0" err="1" smtClean="0">
                <a:latin typeface="Times New Roman" pitchFamily="18" charset="0"/>
                <a:cs typeface="Times New Roman" pitchFamily="18" charset="0"/>
              </a:rPr>
              <a:t>спецификациясы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шықты</a:t>
            </a:r>
            <a:r>
              <a:rPr lang="ru-RU" sz="2400" dirty="0">
                <a:latin typeface="Times New Roman" pitchFamily="18" charset="0"/>
                <a:cs typeface="Times New Roman" pitchFamily="18" charset="0"/>
              </a:rPr>
              <a:t>.</a:t>
            </a:r>
            <a:r>
              <a:rPr lang="ru-RU" sz="2400"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225</Words>
  <Application>Microsoft Office PowerPoint</Application>
  <PresentationFormat>Экран (4:3)</PresentationFormat>
  <Paragraphs>18</Paragraphs>
  <Slides>17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     UML және объектіге бағытталған әдістер                                </vt:lpstr>
      <vt:lpstr>UML (ағылш. Unified Modeling Language — унифицияланған модельдеу тілі) — объектілі модельдеу үшін графикалық тілді бейнелеу бағдарламалық жабдықтау саласында қамтамасыз ететін  тіл. UML кең ауқымды профильді тіл болып табылады, бұл  — ашық стандарт, яғни графикалық мағынаны қолданатын абстрактілі модельдеу тілін  құру үшін пайдаланады, ол UML-моделі деп аталады.UML анықтау, визуализациялау, жобалау және құжат жасауға, сонымен қатар негізінен бағдарламалық жүйені анықтау үшін құрылған. UML  бағдаламалау тілі болып табылмайды, алайда UML-моделі негізінде   генерация коды  болуы мүмкін.</vt:lpstr>
      <vt:lpstr>  UML тілі бірыңғай модельдендіру тілі, оны құруға индустриялық жағдай дәрежесінде болмасын, барлық салалары қатысты болады. UML бағдарламада жүйелердің орта факторларын көрсету үшін, сонымен  қатар спецификациялау, конструкциялау және құжаттандыру, сондай ақ бизнес процестерді және бағдарламалық емес жүйелердің тілі болып табылады.</vt:lpstr>
      <vt:lpstr> Қолданылуы:  UML ды қолдану бағдарламалық жабдықтамамен шектелмейді.  Ол бизнес процестерде, жүйелік жобалауда және ұйымдастырушылық құрылымды бейнелеуде қолданылады.  UML сонымен қатар  бағдарламалық жабдықтаманы құрастырушыларға  ортақ түсініктерге (мысалы класс, компонент) жетуге, графикалық мағынаға қол жеткізуге мүмкіндік береді және  жобалау мен архитектураға көп мән беруге мүмкіндік береді.  </vt:lpstr>
      <vt:lpstr>   1994 жылы  Rational Software  компаниясында жұмыс жасаған Гради Буч және Джеймс Рамбо жаңа объектіге бағытталған моделді құру үшін бірікті. Тілдің негізіне   Object-Modeling Technique моделінің тәсілі алынды. OMT анализді бағыттауға, ал Booch —  бағдарламалық жүйені жобалауға арналды. 1995 жылдың қазан айында  0.8 унифициаланған  әдістің версиясы шықты. (англ. Unified Method). 1995 жылдың күзіне қарай Rational  компаниясына Ивар Якобсон қосылды , ол  Object-Oriented Software Engineering — OOSE әдісінің авторы болды. </vt:lpstr>
      <vt:lpstr> OOSE бизнес-процесстерді  спецификациялау  және сценарий көмегімен талап ету анализін пайдалануды қамтамасыз етті. OOSE сонымен қатар  унифицияланған әдісте интегралданған болды. Бұл деңгейде  UML құру  процессті ұйымдастыруда негізгі рольді   OMG (Object Management Group) алды. OMG Құрастырушылар тобына Буч, Рамбо және Якобсон кірді, 1996 жылы маусым және шілде айында  UML спецификациясы 0.9 и 0.91 версия түрлері шықты.</vt:lpstr>
      <vt:lpstr>Объектіге бағытталған әдістердің тарихы</vt:lpstr>
      <vt:lpstr>    Версиясы :              Қабылдау уақыты:      1.1                           1997  қазан         1.3                           2000  наурыз         1.4                           2001 қыркүйек         1.4.2                        2004  маусым          1.5                           2003  наурыз           2.0                          2005   шілде           2.1                          формальды түрде қабылданбады          2.1.1                        2007 тамыз          2.1.2                        2007 қараша          2.2                           2009 ақпан          2.3                           2010 мамыр          2.4.2                        2011 наурыз</vt:lpstr>
      <vt:lpstr>UML толқынына  жаңа версиялар тілдерін құруға  UML Partners компаниясына ,  Digital Equipment Corporation, Hewlett-Packard, i-Logix, IntelliCorp, IBM, ICON Computing, MCI Systemhouse,Microsoft, Oracle Corporation, Rational Software, Texas Instruments и Unisys қосылды.  Бірігу жұмыстары нәтижесінде 1997 жылы қаңтар айында UML 1.0 спецификациясы шықты. </vt:lpstr>
      <vt:lpstr> 1997 жылдың қараша айында 1.1версиясы шықты,  мұнда кейбір қателіктер жөндетіліп, семантика кеңейтілді. Келесі UML дің релиздері  1.3, 1.4 и 1.5 версиялары шықты, олар сәйкесінше  1999 жылы маусым айында,  2001 жылы қыркүйек айында  және  2003 жыдың наурыз айында шықты. UML 1.4.2 версиясы  ISO/IEC 19501:2005 халықаралық стандартына сәйкес қабылданды. </vt:lpstr>
      <vt:lpstr>UML 2.0  соңғы версиясында формальды спецификациясы 2005 жылдың тамыз айында шықты. Тілдің семантикасы біршама толық болды және методологии Model Driven Development — MDD методологиясының  көмегімен кеңейтілу жасалды. UML 2.4.1  соңғы версиясы  2011 жылдың тамыз айында шықты. UML 2.4.1  ISO/IEC 19505-1, 19505-2 халықаралық стандартына сай жасалды .</vt:lpstr>
      <vt:lpstr>UML міндеттерінің негізіне спецификациялау, көрсету, конструкциялау және құжаттандыру, бұлардың барлығы да жоғары деңгейлі жобалауға тікелей қатысты болып отыр. Ал жоғары деңгейлі құрал жабдықтар қолданудың бір бірегей аспектісі болуы мүмкін емес, сондықтан UML анықтамасын келесідей көп аспектілі интерпретациялаумен толықтыруға болады</vt:lpstr>
      <vt:lpstr>-Кәсіпорын көлеміндегі ақпараттық жүйеде банктік және қаржы қызметтерінде; -телекоммуникациялау; -транспортта; -қорғаныс өнеркәсібінде, авиацияда және космонавтикада; -бөлшектеп сату саудасында; -медициналық электроникада; -ғылымда; -үлестірілген вэб жүйелерде;  </vt:lpstr>
      <vt:lpstr>UML жасауда мынадай басты мақсаттарды атауға болады: -пайдаланушыларға пайдалы модельдерді жасауға және олармен алмасуға мүмкіндік беретін, модельдендіруді көрсетушінің мәнерлі тілін қолдануға дайын етіп ұсыну; -базалық тұжырымдаманы кеңейту ұшін және мамандыру механизмдерін қарастыру; -бағдарламанудың нақты тілдерін және жасау процестерінен тәуелсіз болуын қамтамасыз ету; -модельдендірудің осы тілін түсіну үшін формальді негізін қамтамасыз етеді. </vt:lpstr>
      <vt:lpstr>Модельдеудің объектілі бағытталған құралы ROSE UML( Universal Modeling Language) келесідей диаграмма құруды қолдайды: - Activity diagram(технологияны, әрекет функцияны сипаттау диаграммасы) - Use Case diagram(кластар диаграммасы) -Class diagram(функциялар диаграммасы) - State diagram(жағдайлар диаграмасы) - Sequence diagram(әрекеттесетін тізбектің диаграммасы) - Collabration diagram(өзара әрекет диаграммасы)  -Component diagram(компонент диаграммасы) - Deployment diagram(топология диаграммасы)  </vt:lpstr>
      <vt:lpstr>Қорытынды: UML – дың мынадай мүмкіндіктерін атауға болады: - UML объектіге бағытталған болып келеді, соның нәтижесінде талдау және жобалау нәтижелерін сипаттау әдістері семантикалық жағынан қазіргі замаңғы тілдерде бағдарламалау әдістеріне жақын; - UML жжүйе сипатының түрлі аспектілеріне мен барлық мүмкін болатын іс жүзіндегі көзқарастарының жүйесін сипаттауға мүмкіндік береді; - UML диаграммасы модельды оқу үшін оның синтаксисімен жедел танысу үшін өте қарапайым болып келеді;  - UML дербес мәтіндік және графикалық стереотиптерді кеңейтуге және ендіруге мүмкіндік береді, бұл оның тек бағдарламалық инжеринияда ғана емес басқа да қолданысына ықпал етеді;  - UML кеңінен таралып және жедел қарқынмен дамып келеді.</vt:lpstr>
      <vt:lpstr>Назарларыңызға рахмет!</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UML және объектіге бағытталған әдістер</dc:title>
  <dc:creator>Меруерт</dc:creator>
  <cp:lastModifiedBy>ASXAT-SALTANAT</cp:lastModifiedBy>
  <cp:revision>21</cp:revision>
  <dcterms:created xsi:type="dcterms:W3CDTF">2014-09-29T16:04:09Z</dcterms:created>
  <dcterms:modified xsi:type="dcterms:W3CDTF">2014-10-04T17:12:29Z</dcterms:modified>
</cp:coreProperties>
</file>